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72" r:id="rId12"/>
    <p:sldId id="264" r:id="rId13"/>
    <p:sldId id="273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0" userDrawn="1">
          <p15:clr>
            <a:srgbClr val="A4A3A4"/>
          </p15:clr>
        </p15:guide>
        <p15:guide id="2" pos="360" userDrawn="1">
          <p15:clr>
            <a:srgbClr val="A4A3A4"/>
          </p15:clr>
        </p15:guide>
        <p15:guide id="3" orient="horz" pos="2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6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444" y="108"/>
      </p:cViewPr>
      <p:guideLst>
        <p:guide orient="horz" pos="480"/>
        <p:guide pos="360"/>
        <p:guide orient="horz" pos="2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D5E44FCB-DF69-487F-9BF1-90360B64705A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691D4C9E-2AF3-439B-A5D8-800ACE3C4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3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AdvOT863180fb"/>
              </a:rPr>
              <a:t>The</a:t>
            </a:r>
          </a:p>
          <a:p>
            <a:pPr algn="l"/>
            <a:r>
              <a:rPr lang="en-US" sz="1800" dirty="0">
                <a:latin typeface="AdvOT863180fb"/>
              </a:rPr>
              <a:t>CO2 emissions of the operational stage primarily include those</a:t>
            </a:r>
          </a:p>
          <a:p>
            <a:pPr algn="l"/>
            <a:r>
              <a:rPr lang="en-US" sz="1800" dirty="0">
                <a:latin typeface="AdvOT863180fb"/>
              </a:rPr>
              <a:t>generated by heating, ventilation, and air conditioning (HVAC);</a:t>
            </a:r>
          </a:p>
          <a:p>
            <a:pPr algn="l"/>
            <a:r>
              <a:rPr lang="en-US" sz="1800" dirty="0">
                <a:latin typeface="AdvOT863180fb"/>
              </a:rPr>
              <a:t>lighting; of</a:t>
            </a:r>
            <a:r>
              <a:rPr lang="en-US" sz="1800" dirty="0">
                <a:latin typeface="AdvOT863180fb+fb"/>
              </a:rPr>
              <a:t>fi</a:t>
            </a:r>
            <a:r>
              <a:rPr lang="en-US" sz="1800" dirty="0">
                <a:latin typeface="AdvOT863180fb"/>
              </a:rPr>
              <a:t>ce equipment; elevators; and water pumps.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4729B-7503-4DC2-B058-8DB6E3682C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18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AdvOT863180fb"/>
              </a:rPr>
              <a:t>The</a:t>
            </a:r>
          </a:p>
          <a:p>
            <a:pPr algn="l"/>
            <a:r>
              <a:rPr lang="en-US" sz="1800" dirty="0">
                <a:latin typeface="AdvOT863180fb"/>
              </a:rPr>
              <a:t>CO2 emissions of the operational stage primarily include those</a:t>
            </a:r>
          </a:p>
          <a:p>
            <a:pPr algn="l"/>
            <a:r>
              <a:rPr lang="en-US" sz="1800" dirty="0">
                <a:latin typeface="AdvOT863180fb"/>
              </a:rPr>
              <a:t>generated by heating, ventilation, and air conditioning (HVAC);</a:t>
            </a:r>
          </a:p>
          <a:p>
            <a:pPr algn="l"/>
            <a:r>
              <a:rPr lang="en-US" sz="1800" dirty="0">
                <a:latin typeface="AdvOT863180fb"/>
              </a:rPr>
              <a:t>lighting; of</a:t>
            </a:r>
            <a:r>
              <a:rPr lang="en-US" sz="1800" dirty="0">
                <a:latin typeface="AdvOT863180fb+fb"/>
              </a:rPr>
              <a:t>fi</a:t>
            </a:r>
            <a:r>
              <a:rPr lang="en-US" sz="1800" dirty="0">
                <a:latin typeface="AdvOT863180fb"/>
              </a:rPr>
              <a:t>ce equipment; elevators; and water pumps.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4729B-7503-4DC2-B058-8DB6E3682C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3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AdvOT863180fb"/>
              </a:rPr>
              <a:t>The</a:t>
            </a:r>
          </a:p>
          <a:p>
            <a:pPr algn="l"/>
            <a:r>
              <a:rPr lang="en-US" sz="1800" dirty="0">
                <a:latin typeface="AdvOT863180fb"/>
              </a:rPr>
              <a:t>CO2 emissions of the operational stage primarily include those</a:t>
            </a:r>
          </a:p>
          <a:p>
            <a:pPr algn="l"/>
            <a:r>
              <a:rPr lang="en-US" sz="1800" dirty="0">
                <a:latin typeface="AdvOT863180fb"/>
              </a:rPr>
              <a:t>generated by heating, ventilation, and air conditioning (HVAC);</a:t>
            </a:r>
          </a:p>
          <a:p>
            <a:pPr algn="l"/>
            <a:r>
              <a:rPr lang="en-US" sz="1800" dirty="0">
                <a:latin typeface="AdvOT863180fb"/>
              </a:rPr>
              <a:t>lighting; of</a:t>
            </a:r>
            <a:r>
              <a:rPr lang="en-US" sz="1800" dirty="0">
                <a:latin typeface="AdvOT863180fb+fb"/>
              </a:rPr>
              <a:t>fi</a:t>
            </a:r>
            <a:r>
              <a:rPr lang="en-US" sz="1800" dirty="0">
                <a:latin typeface="AdvOT863180fb"/>
              </a:rPr>
              <a:t>ce equipment; elevators; and water pumps.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4729B-7503-4DC2-B058-8DB6E3682C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8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AdvOT863180fb"/>
              </a:rPr>
              <a:t>The</a:t>
            </a:r>
          </a:p>
          <a:p>
            <a:pPr algn="l"/>
            <a:r>
              <a:rPr lang="en-US" sz="1800" dirty="0">
                <a:latin typeface="AdvOT863180fb"/>
              </a:rPr>
              <a:t>CO2 emissions of the operational stage primarily include those</a:t>
            </a:r>
          </a:p>
          <a:p>
            <a:pPr algn="l"/>
            <a:r>
              <a:rPr lang="en-US" sz="1800" dirty="0">
                <a:latin typeface="AdvOT863180fb"/>
              </a:rPr>
              <a:t>generated by heating, ventilation, and air conditioning (HVAC);</a:t>
            </a:r>
          </a:p>
          <a:p>
            <a:pPr algn="l"/>
            <a:r>
              <a:rPr lang="en-US" sz="1800" dirty="0">
                <a:latin typeface="AdvOT863180fb"/>
              </a:rPr>
              <a:t>lighting; of</a:t>
            </a:r>
            <a:r>
              <a:rPr lang="en-US" sz="1800" dirty="0">
                <a:latin typeface="AdvOT863180fb+fb"/>
              </a:rPr>
              <a:t>fi</a:t>
            </a:r>
            <a:r>
              <a:rPr lang="en-US" sz="1800" dirty="0">
                <a:latin typeface="AdvOT863180fb"/>
              </a:rPr>
              <a:t>ce equipment; elevators; and water pumps.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4729B-7503-4DC2-B058-8DB6E3682C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2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AdvOT863180fb"/>
              </a:rPr>
              <a:t>The</a:t>
            </a:r>
          </a:p>
          <a:p>
            <a:pPr algn="l"/>
            <a:r>
              <a:rPr lang="en-US" sz="1800" dirty="0">
                <a:latin typeface="AdvOT863180fb"/>
              </a:rPr>
              <a:t>CO2 emissions of the operational stage primarily include those</a:t>
            </a:r>
          </a:p>
          <a:p>
            <a:pPr algn="l"/>
            <a:r>
              <a:rPr lang="en-US" sz="1800" dirty="0">
                <a:latin typeface="AdvOT863180fb"/>
              </a:rPr>
              <a:t>generated by heating, ventilation, and air conditioning (HVAC);</a:t>
            </a:r>
          </a:p>
          <a:p>
            <a:pPr algn="l"/>
            <a:r>
              <a:rPr lang="en-US" sz="1800" dirty="0">
                <a:latin typeface="AdvOT863180fb"/>
              </a:rPr>
              <a:t>lighting; of</a:t>
            </a:r>
            <a:r>
              <a:rPr lang="en-US" sz="1800" dirty="0">
                <a:latin typeface="AdvOT863180fb+fb"/>
              </a:rPr>
              <a:t>fi</a:t>
            </a:r>
            <a:r>
              <a:rPr lang="en-US" sz="1800" dirty="0">
                <a:latin typeface="AdvOT863180fb"/>
              </a:rPr>
              <a:t>ce equipment; elevators; and water pumps.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4729B-7503-4DC2-B058-8DB6E3682C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6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AdvOT863180fb"/>
              </a:rPr>
              <a:t>The</a:t>
            </a:r>
          </a:p>
          <a:p>
            <a:pPr algn="l"/>
            <a:r>
              <a:rPr lang="en-US" sz="1800" dirty="0">
                <a:latin typeface="AdvOT863180fb"/>
              </a:rPr>
              <a:t>CO2 emissions of the operational stage primarily include those</a:t>
            </a:r>
          </a:p>
          <a:p>
            <a:pPr algn="l"/>
            <a:r>
              <a:rPr lang="en-US" sz="1800" dirty="0">
                <a:latin typeface="AdvOT863180fb"/>
              </a:rPr>
              <a:t>generated by heating, ventilation, and air conditioning (HVAC);</a:t>
            </a:r>
          </a:p>
          <a:p>
            <a:pPr algn="l"/>
            <a:r>
              <a:rPr lang="en-US" sz="1800" dirty="0">
                <a:latin typeface="AdvOT863180fb"/>
              </a:rPr>
              <a:t>lighting; of</a:t>
            </a:r>
            <a:r>
              <a:rPr lang="en-US" sz="1800" dirty="0">
                <a:latin typeface="AdvOT863180fb+fb"/>
              </a:rPr>
              <a:t>fi</a:t>
            </a:r>
            <a:r>
              <a:rPr lang="en-US" sz="1800" dirty="0">
                <a:latin typeface="AdvOT863180fb"/>
              </a:rPr>
              <a:t>ce equipment; elevators; and water pumps.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4729B-7503-4DC2-B058-8DB6E3682C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35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AdvOT863180fb"/>
              </a:rPr>
              <a:t>The</a:t>
            </a:r>
          </a:p>
          <a:p>
            <a:pPr algn="l"/>
            <a:r>
              <a:rPr lang="en-US" sz="1800" dirty="0">
                <a:latin typeface="AdvOT863180fb"/>
              </a:rPr>
              <a:t>CO2 emissions of the operational stage primarily include those</a:t>
            </a:r>
          </a:p>
          <a:p>
            <a:pPr algn="l"/>
            <a:r>
              <a:rPr lang="en-US" sz="1800" dirty="0">
                <a:latin typeface="AdvOT863180fb"/>
              </a:rPr>
              <a:t>generated by heating, ventilation, and air conditioning (HVAC);</a:t>
            </a:r>
          </a:p>
          <a:p>
            <a:pPr algn="l"/>
            <a:r>
              <a:rPr lang="en-US" sz="1800" dirty="0">
                <a:latin typeface="AdvOT863180fb"/>
              </a:rPr>
              <a:t>lighting; of</a:t>
            </a:r>
            <a:r>
              <a:rPr lang="en-US" sz="1800" dirty="0">
                <a:latin typeface="AdvOT863180fb+fb"/>
              </a:rPr>
              <a:t>fi</a:t>
            </a:r>
            <a:r>
              <a:rPr lang="en-US" sz="1800" dirty="0">
                <a:latin typeface="AdvOT863180fb"/>
              </a:rPr>
              <a:t>ce equipment; elevators; and water pumps.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4729B-7503-4DC2-B058-8DB6E3682C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3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AdvOT863180fb"/>
              </a:rPr>
              <a:t>The</a:t>
            </a:r>
          </a:p>
          <a:p>
            <a:pPr algn="l"/>
            <a:r>
              <a:rPr lang="en-US" sz="1800" dirty="0">
                <a:latin typeface="AdvOT863180fb"/>
              </a:rPr>
              <a:t>CO2 emissions of the operational stage primarily include those</a:t>
            </a:r>
          </a:p>
          <a:p>
            <a:pPr algn="l"/>
            <a:r>
              <a:rPr lang="en-US" sz="1800" dirty="0">
                <a:latin typeface="AdvOT863180fb"/>
              </a:rPr>
              <a:t>generated by heating, ventilation, and air conditioning (HVAC);</a:t>
            </a:r>
          </a:p>
          <a:p>
            <a:pPr algn="l"/>
            <a:r>
              <a:rPr lang="en-US" sz="1800" dirty="0">
                <a:latin typeface="AdvOT863180fb"/>
              </a:rPr>
              <a:t>lighting; of</a:t>
            </a:r>
            <a:r>
              <a:rPr lang="en-US" sz="1800" dirty="0">
                <a:latin typeface="AdvOT863180fb+fb"/>
              </a:rPr>
              <a:t>fi</a:t>
            </a:r>
            <a:r>
              <a:rPr lang="en-US" sz="1800" dirty="0">
                <a:latin typeface="AdvOT863180fb"/>
              </a:rPr>
              <a:t>ce equipment; elevators; and water pumps.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4729B-7503-4DC2-B058-8DB6E3682C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67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AdvOT863180fb"/>
              </a:rPr>
              <a:t>The</a:t>
            </a:r>
          </a:p>
          <a:p>
            <a:pPr algn="l"/>
            <a:r>
              <a:rPr lang="en-US" sz="1800" dirty="0">
                <a:latin typeface="AdvOT863180fb"/>
              </a:rPr>
              <a:t>CO2 emissions of the operational stage primarily include those</a:t>
            </a:r>
          </a:p>
          <a:p>
            <a:pPr algn="l"/>
            <a:r>
              <a:rPr lang="en-US" sz="1800" dirty="0">
                <a:latin typeface="AdvOT863180fb"/>
              </a:rPr>
              <a:t>generated by heating, ventilation, and air conditioning (HVAC);</a:t>
            </a:r>
          </a:p>
          <a:p>
            <a:pPr algn="l"/>
            <a:r>
              <a:rPr lang="en-US" sz="1800" dirty="0">
                <a:latin typeface="AdvOT863180fb"/>
              </a:rPr>
              <a:t>lighting; of</a:t>
            </a:r>
            <a:r>
              <a:rPr lang="en-US" sz="1800" dirty="0">
                <a:latin typeface="AdvOT863180fb+fb"/>
              </a:rPr>
              <a:t>fi</a:t>
            </a:r>
            <a:r>
              <a:rPr lang="en-US" sz="1800" dirty="0">
                <a:latin typeface="AdvOT863180fb"/>
              </a:rPr>
              <a:t>ce equipment; elevators; and water pumps.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4729B-7503-4DC2-B058-8DB6E3682C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73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dirty="0">
                <a:latin typeface="AdvOT863180fb"/>
              </a:rPr>
              <a:t>The</a:t>
            </a:r>
          </a:p>
          <a:p>
            <a:pPr algn="l"/>
            <a:r>
              <a:rPr lang="en-US" sz="1800" dirty="0">
                <a:latin typeface="AdvOT863180fb"/>
              </a:rPr>
              <a:t>CO2 emissions of the operational stage primarily include those</a:t>
            </a:r>
          </a:p>
          <a:p>
            <a:pPr algn="l"/>
            <a:r>
              <a:rPr lang="en-US" sz="1800" dirty="0">
                <a:latin typeface="AdvOT863180fb"/>
              </a:rPr>
              <a:t>generated by heating, ventilation, and air conditioning (HVAC);</a:t>
            </a:r>
          </a:p>
          <a:p>
            <a:pPr algn="l"/>
            <a:r>
              <a:rPr lang="en-US" sz="1800" dirty="0">
                <a:latin typeface="AdvOT863180fb"/>
              </a:rPr>
              <a:t>lighting; of</a:t>
            </a:r>
            <a:r>
              <a:rPr lang="en-US" sz="1800" dirty="0">
                <a:latin typeface="AdvOT863180fb+fb"/>
              </a:rPr>
              <a:t>fi</a:t>
            </a:r>
            <a:r>
              <a:rPr lang="en-US" sz="1800" dirty="0">
                <a:latin typeface="AdvOT863180fb"/>
              </a:rPr>
              <a:t>ce equipment; elevators; and water pumps.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4729B-7503-4DC2-B058-8DB6E3682C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24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E2E20-B285-4C39-B690-6AC293D9D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1949B-531F-426F-A45B-B5236FF97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F4077-FDA7-42D6-8EAB-CD112B1A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39CE3-1335-4199-BFAA-927C731C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01EB8-1C8D-46C2-8C1F-2DD538A8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96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98E1-8FB1-424C-AD69-3074CA65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49A53-E5B1-4B47-9A77-F9ED15ED5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C2E54-8755-4396-8766-2F43FC654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0FE90-B385-418D-8590-C3E29CFC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77969-9399-4605-A90E-F886E39F1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258A2-A706-4903-9FB2-D76B85FE5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C9142-74A6-48B7-A486-24F84ECD5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213D8-ECA2-46B2-AB9C-43DD5959A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6C831-A3FD-4DAB-B184-A0749042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BEFB-A28B-4076-984F-B1CA5C08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7492-E850-4277-84F1-650CAAAE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14985-0609-4607-89F8-38D0D205E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79251-1EEF-4AD4-9A20-A45BA714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A53C6-3360-49E3-8973-8DF0A262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00BBE-0A61-413C-8899-CC2AB65C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6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AD63-69AE-4978-8B49-B018FCA3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81960-149F-48E9-8B94-64DCECA95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668B2-9401-40B1-91C1-3545DB97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3FBCB-A25F-4A76-BC73-33426ED7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FCF11-AEB8-4D5E-B0E8-75BE2CFB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0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FD7C-F4F7-488A-8BA5-04262E2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C5FC-E68A-457A-83DE-463B94E8B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CFCBE-0F1B-4139-B2E4-647D412B3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7AA73-3E9A-41BD-ABD5-3ED66638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26FBD-1E90-43A6-8A22-1B676E19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C92CB-5A17-462E-9E90-4D1AED62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449E0-0613-4661-ABE0-6D58E37E4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D3EC4-B267-46B2-935D-C8BFF1332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6847A-6B71-42BD-B9D7-1BBEEA8C4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FB34E-CBC5-48C7-BAB1-AF807AE6D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DAEFB-C4CB-4CA0-BDFE-5C574416C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4AD09-34CC-4382-9E83-CC955D87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63039C-BD7B-4FE9-A559-D3B4255F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7D6F0-1E2F-4045-B953-F0720A57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6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63CE-858C-40FB-9ACD-8580355E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9950D-AEBD-4FCC-93F0-1BD122DAE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5016F-3169-4A2F-BD31-BB611BA65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C8ACE-F35E-414B-852F-7B524F35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3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11C6BD-46BD-43E0-BC47-384861E41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03326-3130-4436-A377-1A714816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995C2-13B2-4434-BA19-2BEFA7DB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835C-0A40-47CD-98DB-E57DDF80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2FB81-6FFA-4FA1-9A2B-1B82FB509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07C2E-044C-450F-A6B4-4C7834F43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5374D-AD06-4C96-9B80-9839B67F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29DBE-3A34-414A-BB27-7BA24E07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B0ADE-6262-4943-986C-AF86EAB0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8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4954-4114-4470-A07D-C9B1A8C2C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EF101A-8145-4086-ABA1-CCC716F00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4465A-5D48-4EB9-93E3-3DAC30950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9D834-87A2-4FF1-8233-92F76014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103A2-80E5-4A20-A864-E7465705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A5A5C-D7DC-458C-ACC0-4A52103B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4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004D8-9951-432B-A7A0-EECF1DD3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83994-AAF9-408D-9340-35D28100A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19D0-B033-4243-8877-BB03ED532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CC89A-3AC7-4654-A269-A35F4F274794}" type="datetimeFigureOut">
              <a:rPr lang="en-US" smtClean="0"/>
              <a:t>6/12/2022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9BDE3-C692-4CD7-B2CF-DD4BA042B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16C24-4836-429E-81E7-1BD50E756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52B8D-FD53-4557-8F5C-EE09AB40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jpeg"/><Relationship Id="rId10" Type="http://schemas.microsoft.com/office/2007/relationships/hdphoto" Target="../media/hdphoto3.wdp"/><Relationship Id="rId4" Type="http://schemas.openxmlformats.org/officeDocument/2006/relationships/image" Target="../media/image2.jp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12" Type="http://schemas.openxmlformats.org/officeDocument/2006/relationships/image" Target="../media/image24.png"/><Relationship Id="rId2" Type="http://schemas.openxmlformats.org/officeDocument/2006/relationships/image" Target="../media/image19.jpg"/><Relationship Id="rId16" Type="http://schemas.openxmlformats.org/officeDocument/2006/relationships/image" Target="../media/image2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3.jpe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1.jp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12" Type="http://schemas.openxmlformats.org/officeDocument/2006/relationships/image" Target="../media/image2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11" Type="http://schemas.openxmlformats.org/officeDocument/2006/relationships/image" Target="../media/image27.png"/><Relationship Id="rId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3.jpe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jpeg"/><Relationship Id="rId10" Type="http://schemas.microsoft.com/office/2007/relationships/hdphoto" Target="../media/hdphoto3.wdp"/><Relationship Id="rId4" Type="http://schemas.openxmlformats.org/officeDocument/2006/relationships/image" Target="../media/image2.jp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eia.gov/electricity/state/missouri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tools/faqs/faq.php?id=74&amp;t=11#:~:text=In%202020%2C%20total%20U.S.%20electricity,CO2%20emissions%20per%20kW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eia.gov/tools/glossary/index.php?id=Short%20ton%20(st)" TargetMode="External"/><Relationship Id="rId4" Type="http://schemas.openxmlformats.org/officeDocument/2006/relationships/hyperlink" Target="https://www.eia.gov/glossary/index.php?id=Electric%20power%20industr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12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3.PNG"/><Relationship Id="rId5" Type="http://schemas.openxmlformats.org/officeDocument/2006/relationships/image" Target="../media/image3.jpe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1.jp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71E51E7-A409-4E2E-8C46-B3A4281B58A7}"/>
              </a:ext>
            </a:extLst>
          </p:cNvPr>
          <p:cNvGrpSpPr/>
          <p:nvPr/>
        </p:nvGrpSpPr>
        <p:grpSpPr>
          <a:xfrm>
            <a:off x="5239255" y="95772"/>
            <a:ext cx="1713489" cy="1884589"/>
            <a:chOff x="5362855" y="2191851"/>
            <a:chExt cx="1302100" cy="14321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FD00C7-13C9-4706-9DDC-01FC011DA87E}"/>
                </a:ext>
              </a:extLst>
            </p:cNvPr>
            <p:cNvGrpSpPr/>
            <p:nvPr/>
          </p:nvGrpSpPr>
          <p:grpSpPr>
            <a:xfrm>
              <a:off x="5626492" y="2422177"/>
              <a:ext cx="1038463" cy="1201794"/>
              <a:chOff x="396376" y="4513206"/>
              <a:chExt cx="1038463" cy="1201794"/>
            </a:xfrm>
          </p:grpSpPr>
          <p:pic>
            <p:nvPicPr>
              <p:cNvPr id="8" name="Picture 7" descr="Logo&#10;&#10;Description automatically generated with low confidence">
                <a:extLst>
                  <a:ext uri="{FF2B5EF4-FFF2-40B4-BE49-F238E27FC236}">
                    <a16:creationId xmlns:a16="http://schemas.microsoft.com/office/drawing/2014/main" id="{6F8D17CD-7FA6-4887-B197-B13BBB2D1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46439"/>
              <a:stretch/>
            </p:blipFill>
            <p:spPr>
              <a:xfrm>
                <a:off x="396376" y="4513206"/>
                <a:ext cx="575375" cy="35286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F79E93-089B-4D44-B8FF-2C46B7DFD217}"/>
                  </a:ext>
                </a:extLst>
              </p:cNvPr>
              <p:cNvSpPr txBox="1"/>
              <p:nvPr/>
            </p:nvSpPr>
            <p:spPr>
              <a:xfrm>
                <a:off x="520439" y="480060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lang="en-US" sz="2400" b="1" dirty="0">
                    <a:cs typeface="ATT Aleck Sans" panose="020B0503020203020204" pitchFamily="34" charset="0"/>
                  </a:rPr>
                  <a:t>5G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ATT Aleck Sans" panose="020B0503020203020204" pitchFamily="34" charset="0"/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B9D25EB-2660-4D5D-80DA-892908E2E4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62855" y="2191851"/>
              <a:ext cx="1006164" cy="1006164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3115998-83FB-4D78-BC41-1E5129140524}"/>
              </a:ext>
            </a:extLst>
          </p:cNvPr>
          <p:cNvSpPr/>
          <p:nvPr/>
        </p:nvSpPr>
        <p:spPr>
          <a:xfrm>
            <a:off x="4949384" y="2883613"/>
            <a:ext cx="1657074" cy="1600200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ounded Rectangle 63">
            <a:extLst>
              <a:ext uri="{FF2B5EF4-FFF2-40B4-BE49-F238E27FC236}">
                <a16:creationId xmlns:a16="http://schemas.microsoft.com/office/drawing/2014/main" id="{659BF7F6-8B85-48B7-98EB-1CB352BB6A44}"/>
              </a:ext>
            </a:extLst>
          </p:cNvPr>
          <p:cNvSpPr/>
          <p:nvPr/>
        </p:nvSpPr>
        <p:spPr>
          <a:xfrm>
            <a:off x="205484" y="2580234"/>
            <a:ext cx="4010162" cy="2843764"/>
          </a:xfrm>
          <a:prstGeom prst="roundRect">
            <a:avLst>
              <a:gd name="adj" fmla="val 907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 descr="Diagram&#10;&#10;Description automatically generated">
            <a:extLst>
              <a:ext uri="{FF2B5EF4-FFF2-40B4-BE49-F238E27FC236}">
                <a16:creationId xmlns:a16="http://schemas.microsoft.com/office/drawing/2014/main" id="{AAE68EDA-1C30-4553-8EE2-614A8C283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8" t="15384" r="21694" b="67491"/>
          <a:stretch/>
        </p:blipFill>
        <p:spPr>
          <a:xfrm>
            <a:off x="5408037" y="3002800"/>
            <a:ext cx="671512" cy="7106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8AE959-3579-4AF5-B330-D7068D2E0518}"/>
              </a:ext>
            </a:extLst>
          </p:cNvPr>
          <p:cNvSpPr txBox="1"/>
          <p:nvPr/>
        </p:nvSpPr>
        <p:spPr>
          <a:xfrm>
            <a:off x="5075580" y="3839271"/>
            <a:ext cx="165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Data aggregator </a:t>
            </a: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middleware platform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0BDBD3-3450-4942-9134-BBE55F20DB9F}"/>
              </a:ext>
            </a:extLst>
          </p:cNvPr>
          <p:cNvGrpSpPr/>
          <p:nvPr/>
        </p:nvGrpSpPr>
        <p:grpSpPr>
          <a:xfrm>
            <a:off x="357745" y="2644685"/>
            <a:ext cx="1962017" cy="1833531"/>
            <a:chOff x="4083865" y="64451"/>
            <a:chExt cx="1962017" cy="183353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E2EA6E9-F1CD-4D77-9933-1801BB06CFEE}"/>
                </a:ext>
              </a:extLst>
            </p:cNvPr>
            <p:cNvGrpSpPr/>
            <p:nvPr/>
          </p:nvGrpSpPr>
          <p:grpSpPr>
            <a:xfrm>
              <a:off x="4083865" y="286884"/>
              <a:ext cx="1962017" cy="1611098"/>
              <a:chOff x="99015" y="4291758"/>
              <a:chExt cx="1962017" cy="161109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6C7379-A089-4E11-BC96-0831F27DAAF4}"/>
                  </a:ext>
                </a:extLst>
              </p:cNvPr>
              <p:cNvSpPr txBox="1"/>
              <p:nvPr/>
            </p:nvSpPr>
            <p:spPr>
              <a:xfrm>
                <a:off x="786738" y="4451219"/>
                <a:ext cx="1274294" cy="7416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 lnSpcReduction="10000"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Daylighting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Artificial Lighting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Occupancy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12D70D-F8FB-4D7F-8AF3-F40C81B31D25}"/>
                  </a:ext>
                </a:extLst>
              </p:cNvPr>
              <p:cNvSpPr txBox="1"/>
              <p:nvPr/>
            </p:nvSpPr>
            <p:spPr>
              <a:xfrm>
                <a:off x="756841" y="5379120"/>
                <a:ext cx="1304191" cy="5237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Temperature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Thermal Comfort</a:t>
                </a:r>
              </a:p>
            </p:txBody>
          </p:sp>
          <p:pic>
            <p:nvPicPr>
              <p:cNvPr id="43" name="Picture 42" descr="Chart, logo, company name, funnel chart&#10;&#10;Description automatically generated">
                <a:extLst>
                  <a:ext uri="{FF2B5EF4-FFF2-40B4-BE49-F238E27FC236}">
                    <a16:creationId xmlns:a16="http://schemas.microsoft.com/office/drawing/2014/main" id="{ABC4DE36-02C8-4103-B3A5-2B3844437B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38" t="20139" r="19167" b="26546"/>
              <a:stretch/>
            </p:blipFill>
            <p:spPr>
              <a:xfrm>
                <a:off x="162005" y="5431999"/>
                <a:ext cx="443497" cy="417977"/>
              </a:xfrm>
              <a:prstGeom prst="rect">
                <a:avLst/>
              </a:prstGeom>
            </p:spPr>
          </p:pic>
          <p:pic>
            <p:nvPicPr>
              <p:cNvPr id="44" name="Picture 4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F2ADD08-26A2-434A-A60B-6A248C768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119" y="4492114"/>
                <a:ext cx="510261" cy="510261"/>
              </a:xfrm>
              <a:prstGeom prst="rect">
                <a:avLst/>
              </a:prstGeom>
            </p:spPr>
          </p:pic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id="{A75307A7-78BD-4CE1-BB7E-74AD6FEC2253}"/>
                  </a:ext>
                </a:extLst>
              </p:cNvPr>
              <p:cNvSpPr/>
              <p:nvPr/>
            </p:nvSpPr>
            <p:spPr>
              <a:xfrm>
                <a:off x="99015" y="4291758"/>
                <a:ext cx="1962017" cy="928471"/>
              </a:xfrm>
              <a:prstGeom prst="roundRect">
                <a:avLst>
                  <a:gd name="adj" fmla="val 9072"/>
                </a:avLst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0">
                <a:schemeClr val="dk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Tx/>
                  <a:buFont typeface="ATT Aleck Sans" panose="020B0604020202020204" pitchFamily="34" charset="0"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6369390-EC2F-4E93-BA01-D76FF6D3B060}"/>
                </a:ext>
              </a:extLst>
            </p:cNvPr>
            <p:cNvSpPr txBox="1"/>
            <p:nvPr/>
          </p:nvSpPr>
          <p:spPr>
            <a:xfrm>
              <a:off x="4310398" y="64451"/>
              <a:ext cx="1080856" cy="2546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Sensor Data Platform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002A05-F42C-499C-84D3-E5C5004BF455}"/>
              </a:ext>
            </a:extLst>
          </p:cNvPr>
          <p:cNvGrpSpPr/>
          <p:nvPr/>
        </p:nvGrpSpPr>
        <p:grpSpPr>
          <a:xfrm>
            <a:off x="2940730" y="2614667"/>
            <a:ext cx="1431012" cy="2700408"/>
            <a:chOff x="4083865" y="79441"/>
            <a:chExt cx="1431012" cy="270040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9A414-77FE-4416-B79E-AF12F6A29E45}"/>
                </a:ext>
              </a:extLst>
            </p:cNvPr>
            <p:cNvGrpSpPr/>
            <p:nvPr/>
          </p:nvGrpSpPr>
          <p:grpSpPr>
            <a:xfrm>
              <a:off x="4083865" y="286884"/>
              <a:ext cx="1163523" cy="2492965"/>
              <a:chOff x="99015" y="4291758"/>
              <a:chExt cx="1163523" cy="249296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D64AD96-BFD8-4E39-8934-DA5DDC9316B1}"/>
                  </a:ext>
                </a:extLst>
              </p:cNvPr>
              <p:cNvSpPr txBox="1"/>
              <p:nvPr/>
            </p:nvSpPr>
            <p:spPr>
              <a:xfrm>
                <a:off x="246468" y="4843579"/>
                <a:ext cx="759140" cy="7416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(i.e., Cooper 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Lighting App)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Rounded Rectangle 3">
                <a:extLst>
                  <a:ext uri="{FF2B5EF4-FFF2-40B4-BE49-F238E27FC236}">
                    <a16:creationId xmlns:a16="http://schemas.microsoft.com/office/drawing/2014/main" id="{6F9A4545-B157-473D-BB9F-DFD086809700}"/>
                  </a:ext>
                </a:extLst>
              </p:cNvPr>
              <p:cNvSpPr/>
              <p:nvPr/>
            </p:nvSpPr>
            <p:spPr>
              <a:xfrm>
                <a:off x="99015" y="4291758"/>
                <a:ext cx="1163523" cy="2492965"/>
              </a:xfrm>
              <a:prstGeom prst="roundRect">
                <a:avLst>
                  <a:gd name="adj" fmla="val 9072"/>
                </a:avLst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0">
                <a:schemeClr val="dk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Tx/>
                  <a:buFont typeface="ATT Aleck Sans" panose="020B0604020202020204" pitchFamily="34" charset="0"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3D1324-ACD4-45C3-88FF-8C300D9F7954}"/>
                </a:ext>
              </a:extLst>
            </p:cNvPr>
            <p:cNvSpPr txBox="1"/>
            <p:nvPr/>
          </p:nvSpPr>
          <p:spPr>
            <a:xfrm>
              <a:off x="4434021" y="79441"/>
              <a:ext cx="1080856" cy="2546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BMS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7" name="Rounded Rectangle 63">
            <a:extLst>
              <a:ext uri="{FF2B5EF4-FFF2-40B4-BE49-F238E27FC236}">
                <a16:creationId xmlns:a16="http://schemas.microsoft.com/office/drawing/2014/main" id="{87BC312A-5C3D-4A2F-A184-7A4D9B4A84DC}"/>
              </a:ext>
            </a:extLst>
          </p:cNvPr>
          <p:cNvSpPr/>
          <p:nvPr/>
        </p:nvSpPr>
        <p:spPr>
          <a:xfrm>
            <a:off x="7346831" y="2603425"/>
            <a:ext cx="4499269" cy="2820571"/>
          </a:xfrm>
          <a:prstGeom prst="roundRect">
            <a:avLst>
              <a:gd name="adj" fmla="val 907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4BD0FA-701B-44C9-8F91-F1156E8CD966}"/>
              </a:ext>
            </a:extLst>
          </p:cNvPr>
          <p:cNvSpPr txBox="1"/>
          <p:nvPr/>
        </p:nvSpPr>
        <p:spPr>
          <a:xfrm>
            <a:off x="2007327" y="2341658"/>
            <a:ext cx="1080856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Physical World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11FC95-529D-437B-9804-E83122F6236A}"/>
              </a:ext>
            </a:extLst>
          </p:cNvPr>
          <p:cNvSpPr txBox="1"/>
          <p:nvPr/>
        </p:nvSpPr>
        <p:spPr>
          <a:xfrm>
            <a:off x="9057758" y="2344666"/>
            <a:ext cx="1080856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Digital World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CD4E16-42A9-4E0D-933B-9F4CA2F28A7C}"/>
              </a:ext>
            </a:extLst>
          </p:cNvPr>
          <p:cNvCxnSpPr>
            <a:cxnSpLocks/>
          </p:cNvCxnSpPr>
          <p:nvPr/>
        </p:nvCxnSpPr>
        <p:spPr>
          <a:xfrm>
            <a:off x="4348553" y="3687892"/>
            <a:ext cx="54087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1D3155-6713-450F-BB33-E3BE6BD4657A}"/>
              </a:ext>
            </a:extLst>
          </p:cNvPr>
          <p:cNvCxnSpPr>
            <a:cxnSpLocks/>
          </p:cNvCxnSpPr>
          <p:nvPr/>
        </p:nvCxnSpPr>
        <p:spPr>
          <a:xfrm>
            <a:off x="4348553" y="3798439"/>
            <a:ext cx="5408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66CAA45-4688-436D-9B30-1E408C1F2265}"/>
              </a:ext>
            </a:extLst>
          </p:cNvPr>
          <p:cNvCxnSpPr>
            <a:cxnSpLocks/>
          </p:cNvCxnSpPr>
          <p:nvPr/>
        </p:nvCxnSpPr>
        <p:spPr>
          <a:xfrm>
            <a:off x="6664584" y="3657636"/>
            <a:ext cx="54087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1DEFFD5-F122-488D-9293-52AD35314B54}"/>
              </a:ext>
            </a:extLst>
          </p:cNvPr>
          <p:cNvCxnSpPr>
            <a:cxnSpLocks/>
          </p:cNvCxnSpPr>
          <p:nvPr/>
        </p:nvCxnSpPr>
        <p:spPr>
          <a:xfrm>
            <a:off x="6664584" y="3768183"/>
            <a:ext cx="5408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01D710E-05E7-47B5-BB9F-F64192D85008}"/>
              </a:ext>
            </a:extLst>
          </p:cNvPr>
          <p:cNvGrpSpPr/>
          <p:nvPr/>
        </p:nvGrpSpPr>
        <p:grpSpPr>
          <a:xfrm>
            <a:off x="7543278" y="3211540"/>
            <a:ext cx="2309639" cy="503699"/>
            <a:chOff x="7543278" y="2925301"/>
            <a:chExt cx="2309639" cy="503699"/>
          </a:xfrm>
        </p:grpSpPr>
        <p:pic>
          <p:nvPicPr>
            <p:cNvPr id="129" name="Picture 128" descr="Diagram&#10;&#10;Description automatically generated">
              <a:extLst>
                <a:ext uri="{FF2B5EF4-FFF2-40B4-BE49-F238E27FC236}">
                  <a16:creationId xmlns:a16="http://schemas.microsoft.com/office/drawing/2014/main" id="{EBF838D4-42A9-4FF0-9BBA-B823642C0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7235" y="2925301"/>
              <a:ext cx="409577" cy="47868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632EB9-F1FA-47AF-BF06-6CB1EC85F0CD}"/>
                </a:ext>
              </a:extLst>
            </p:cNvPr>
            <p:cNvSpPr txBox="1"/>
            <p:nvPr/>
          </p:nvSpPr>
          <p:spPr>
            <a:xfrm>
              <a:off x="7690730" y="2956948"/>
              <a:ext cx="1616505" cy="44476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 lnSpcReduction="10000"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Building Information </a:t>
              </a:r>
            </a:p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Modeling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Rounded Rectangle 3">
              <a:extLst>
                <a:ext uri="{FF2B5EF4-FFF2-40B4-BE49-F238E27FC236}">
                  <a16:creationId xmlns:a16="http://schemas.microsoft.com/office/drawing/2014/main" id="{DD8C4264-072C-4892-B161-14CE39A83A0B}"/>
                </a:ext>
              </a:extLst>
            </p:cNvPr>
            <p:cNvSpPr/>
            <p:nvPr/>
          </p:nvSpPr>
          <p:spPr>
            <a:xfrm>
              <a:off x="7543278" y="2928832"/>
              <a:ext cx="2309639" cy="500168"/>
            </a:xfrm>
            <a:prstGeom prst="roundRect">
              <a:avLst>
                <a:gd name="adj" fmla="val 9072"/>
              </a:avLst>
            </a:prstGeom>
            <a:noFill/>
            <a:ln w="19050">
              <a:solidFill>
                <a:srgbClr val="00B0F0"/>
              </a:solidFill>
            </a:ln>
          </p:spPr>
          <p:style>
            <a:lnRef idx="0">
              <a:schemeClr val="dk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bg1"/>
                </a:buClr>
                <a:buSzTx/>
                <a:buFont typeface="ATT Aleck Sans" panose="020B0604020202020204" pitchFamily="34" charset="0"/>
                <a:buNone/>
                <a:tabLst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8570AA0-80D5-43A8-AA0F-97CF5816B760}"/>
              </a:ext>
            </a:extLst>
          </p:cNvPr>
          <p:cNvSpPr txBox="1"/>
          <p:nvPr/>
        </p:nvSpPr>
        <p:spPr>
          <a:xfrm>
            <a:off x="8059487" y="3017970"/>
            <a:ext cx="1080856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Parametric BIM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Elbow Connector 12">
            <a:extLst>
              <a:ext uri="{FF2B5EF4-FFF2-40B4-BE49-F238E27FC236}">
                <a16:creationId xmlns:a16="http://schemas.microsoft.com/office/drawing/2014/main" id="{58E2A34A-8258-4ECF-89CA-5D68C740786F}"/>
              </a:ext>
            </a:extLst>
          </p:cNvPr>
          <p:cNvCxnSpPr/>
          <p:nvPr/>
        </p:nvCxnSpPr>
        <p:spPr>
          <a:xfrm rot="5400000">
            <a:off x="3718221" y="156989"/>
            <a:ext cx="888294" cy="3442319"/>
          </a:xfrm>
          <a:prstGeom prst="bentConnector3">
            <a:avLst>
              <a:gd name="adj1" fmla="val 70373"/>
            </a:avLst>
          </a:prstGeom>
          <a:ln w="6350" cap="sq"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8" name="Elbow Connector 74">
            <a:extLst>
              <a:ext uri="{FF2B5EF4-FFF2-40B4-BE49-F238E27FC236}">
                <a16:creationId xmlns:a16="http://schemas.microsoft.com/office/drawing/2014/main" id="{23C1FAA7-DB3B-4E42-9914-2A486430E1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46584" y="70943"/>
            <a:ext cx="888294" cy="3614409"/>
          </a:xfrm>
          <a:prstGeom prst="bentConnector3">
            <a:avLst>
              <a:gd name="adj1" fmla="val 70373"/>
            </a:avLst>
          </a:prstGeom>
          <a:ln w="6350" cap="sq"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C62984-C6FA-4732-80EB-2A0E15DBA8C7}"/>
              </a:ext>
            </a:extLst>
          </p:cNvPr>
          <p:cNvCxnSpPr>
            <a:cxnSpLocks/>
          </p:cNvCxnSpPr>
          <p:nvPr/>
        </p:nvCxnSpPr>
        <p:spPr>
          <a:xfrm>
            <a:off x="5883527" y="1434001"/>
            <a:ext cx="0" cy="1412818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A5FE9B8-1E26-437B-A8DE-BC221BD92550}"/>
              </a:ext>
            </a:extLst>
          </p:cNvPr>
          <p:cNvSpPr txBox="1"/>
          <p:nvPr/>
        </p:nvSpPr>
        <p:spPr>
          <a:xfrm>
            <a:off x="5497923" y="5765491"/>
            <a:ext cx="629582" cy="378194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400" b="1" dirty="0">
                <a:cs typeface="ATT Aleck Sans" panose="020B0503020203020204" pitchFamily="34" charset="0"/>
              </a:rPr>
              <a:t>Visual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400" b="1" dirty="0">
                <a:cs typeface="ATT Aleck Sans" panose="020B0503020203020204" pitchFamily="34" charset="0"/>
              </a:rPr>
              <a:t>Platform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TT Aleck Sans" panose="020B0503020203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413FBF7-DA0E-4B8B-B440-CB4F05C80B4A}"/>
              </a:ext>
            </a:extLst>
          </p:cNvPr>
          <p:cNvSpPr>
            <a:spLocks noChangeAspect="1"/>
          </p:cNvSpPr>
          <p:nvPr/>
        </p:nvSpPr>
        <p:spPr>
          <a:xfrm>
            <a:off x="5118241" y="5369558"/>
            <a:ext cx="1324054" cy="1324055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D28AF1-CC6B-43B1-917B-39D051CF1EB8}"/>
              </a:ext>
            </a:extLst>
          </p:cNvPr>
          <p:cNvSpPr txBox="1"/>
          <p:nvPr/>
        </p:nvSpPr>
        <p:spPr>
          <a:xfrm>
            <a:off x="10559871" y="3513164"/>
            <a:ext cx="1157446" cy="741604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Current energy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tracking</a:t>
            </a:r>
          </a:p>
        </p:txBody>
      </p:sp>
      <p:sp>
        <p:nvSpPr>
          <p:cNvPr id="82" name="Rounded Rectangle 3">
            <a:extLst>
              <a:ext uri="{FF2B5EF4-FFF2-40B4-BE49-F238E27FC236}">
                <a16:creationId xmlns:a16="http://schemas.microsoft.com/office/drawing/2014/main" id="{51820464-3FEE-4D2A-BD6E-6EA20B24F732}"/>
              </a:ext>
            </a:extLst>
          </p:cNvPr>
          <p:cNvSpPr/>
          <p:nvPr/>
        </p:nvSpPr>
        <p:spPr>
          <a:xfrm>
            <a:off x="10470651" y="3467422"/>
            <a:ext cx="1163523" cy="580966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13D8926-256E-4F2A-B536-F7B8CEF247E8}"/>
              </a:ext>
            </a:extLst>
          </p:cNvPr>
          <p:cNvSpPr txBox="1"/>
          <p:nvPr/>
        </p:nvSpPr>
        <p:spPr>
          <a:xfrm>
            <a:off x="10559871" y="4468580"/>
            <a:ext cx="1157446" cy="741604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Future energy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predictions</a:t>
            </a:r>
          </a:p>
        </p:txBody>
      </p:sp>
      <p:sp>
        <p:nvSpPr>
          <p:cNvPr id="84" name="Rounded Rectangle 3">
            <a:extLst>
              <a:ext uri="{FF2B5EF4-FFF2-40B4-BE49-F238E27FC236}">
                <a16:creationId xmlns:a16="http://schemas.microsoft.com/office/drawing/2014/main" id="{B75E54B1-DDC1-4E9D-9A40-EB07740D8B28}"/>
              </a:ext>
            </a:extLst>
          </p:cNvPr>
          <p:cNvSpPr/>
          <p:nvPr/>
        </p:nvSpPr>
        <p:spPr>
          <a:xfrm>
            <a:off x="10470651" y="4422838"/>
            <a:ext cx="1163523" cy="580966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08AF73-BF71-454A-8267-8332A43A5C8B}"/>
              </a:ext>
            </a:extLst>
          </p:cNvPr>
          <p:cNvCxnSpPr>
            <a:cxnSpLocks/>
            <a:stCxn id="82" idx="1"/>
            <a:endCxn id="104" idx="3"/>
          </p:cNvCxnSpPr>
          <p:nvPr/>
        </p:nvCxnSpPr>
        <p:spPr>
          <a:xfrm flipH="1">
            <a:off x="9852917" y="3757905"/>
            <a:ext cx="617734" cy="953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336D4A8-85FA-4C77-8985-C7CABD51B874}"/>
              </a:ext>
            </a:extLst>
          </p:cNvPr>
          <p:cNvCxnSpPr>
            <a:cxnSpLocks/>
            <a:stCxn id="84" idx="1"/>
            <a:endCxn id="104" idx="3"/>
          </p:cNvCxnSpPr>
          <p:nvPr/>
        </p:nvCxnSpPr>
        <p:spPr>
          <a:xfrm flipH="1" flipV="1">
            <a:off x="9852917" y="4711372"/>
            <a:ext cx="617734" cy="194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12">
            <a:extLst>
              <a:ext uri="{FF2B5EF4-FFF2-40B4-BE49-F238E27FC236}">
                <a16:creationId xmlns:a16="http://schemas.microsoft.com/office/drawing/2014/main" id="{6FD89066-89DF-4030-B269-2BFBF44558ED}"/>
              </a:ext>
            </a:extLst>
          </p:cNvPr>
          <p:cNvCxnSpPr>
            <a:cxnSpLocks/>
            <a:stCxn id="71" idx="2"/>
            <a:endCxn id="24" idx="2"/>
          </p:cNvCxnSpPr>
          <p:nvPr/>
        </p:nvCxnSpPr>
        <p:spPr>
          <a:xfrm rot="10800000">
            <a:off x="2210565" y="5423998"/>
            <a:ext cx="2907676" cy="607588"/>
          </a:xfrm>
          <a:prstGeom prst="bentConnector2">
            <a:avLst/>
          </a:prstGeom>
          <a:ln w="6350" cap="sq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2" name="Elbow Connector 74">
            <a:extLst>
              <a:ext uri="{FF2B5EF4-FFF2-40B4-BE49-F238E27FC236}">
                <a16:creationId xmlns:a16="http://schemas.microsoft.com/office/drawing/2014/main" id="{6661F475-2F5C-4696-A81E-15D48A9B3AB6}"/>
              </a:ext>
            </a:extLst>
          </p:cNvPr>
          <p:cNvCxnSpPr>
            <a:cxnSpLocks/>
            <a:stCxn id="71" idx="6"/>
            <a:endCxn id="57" idx="2"/>
          </p:cNvCxnSpPr>
          <p:nvPr/>
        </p:nvCxnSpPr>
        <p:spPr>
          <a:xfrm flipV="1">
            <a:off x="6442295" y="5423996"/>
            <a:ext cx="3154171" cy="607590"/>
          </a:xfrm>
          <a:prstGeom prst="bentConnector2">
            <a:avLst/>
          </a:prstGeom>
          <a:ln w="6350" cap="sq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3A363E8-42D4-4AD0-96B0-660D772BAAAB}"/>
              </a:ext>
            </a:extLst>
          </p:cNvPr>
          <p:cNvSpPr txBox="1"/>
          <p:nvPr/>
        </p:nvSpPr>
        <p:spPr>
          <a:xfrm>
            <a:off x="7619508" y="4480448"/>
            <a:ext cx="1810658" cy="443952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 lnSpcReduction="1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Parametric Simulation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Modeling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Rounded Rectangle 3">
            <a:extLst>
              <a:ext uri="{FF2B5EF4-FFF2-40B4-BE49-F238E27FC236}">
                <a16:creationId xmlns:a16="http://schemas.microsoft.com/office/drawing/2014/main" id="{3D9FEA5A-4CEF-4EC0-9209-27991219B0C0}"/>
              </a:ext>
            </a:extLst>
          </p:cNvPr>
          <p:cNvSpPr/>
          <p:nvPr/>
        </p:nvSpPr>
        <p:spPr>
          <a:xfrm>
            <a:off x="7541816" y="4418939"/>
            <a:ext cx="2311101" cy="584865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C623FFE-06B5-4BE9-B43C-E87F57ED9DDC}"/>
              </a:ext>
            </a:extLst>
          </p:cNvPr>
          <p:cNvGrpSpPr/>
          <p:nvPr/>
        </p:nvGrpSpPr>
        <p:grpSpPr>
          <a:xfrm rot="16200000">
            <a:off x="8442214" y="4009221"/>
            <a:ext cx="372804" cy="110548"/>
            <a:chOff x="10470650" y="1140333"/>
            <a:chExt cx="372804" cy="110548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0D96E02-46AB-473D-89A7-AE8C943B689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657052" y="953931"/>
              <a:ext cx="0" cy="372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26CB56E-8088-491C-816C-6A2B1CE2A14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638185" y="1083346"/>
              <a:ext cx="0" cy="33506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ounded Rectangle 3">
            <a:extLst>
              <a:ext uri="{FF2B5EF4-FFF2-40B4-BE49-F238E27FC236}">
                <a16:creationId xmlns:a16="http://schemas.microsoft.com/office/drawing/2014/main" id="{40837199-1B2F-401D-81EE-9837EF0C24C4}"/>
              </a:ext>
            </a:extLst>
          </p:cNvPr>
          <p:cNvSpPr/>
          <p:nvPr/>
        </p:nvSpPr>
        <p:spPr>
          <a:xfrm>
            <a:off x="357744" y="3926697"/>
            <a:ext cx="1962017" cy="667857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50820FB-2F20-4C13-8601-87CDC74536FF}"/>
              </a:ext>
            </a:extLst>
          </p:cNvPr>
          <p:cNvCxnSpPr>
            <a:cxnSpLocks/>
            <a:stCxn id="56" idx="1"/>
            <a:endCxn id="41" idx="3"/>
          </p:cNvCxnSpPr>
          <p:nvPr/>
        </p:nvCxnSpPr>
        <p:spPr>
          <a:xfrm flipH="1" flipV="1">
            <a:off x="2319762" y="3397381"/>
            <a:ext cx="620968" cy="6712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652B119-99E4-48DB-9E71-5BCBC465AF22}"/>
              </a:ext>
            </a:extLst>
          </p:cNvPr>
          <p:cNvCxnSpPr>
            <a:cxnSpLocks/>
            <a:stCxn id="56" idx="1"/>
            <a:endCxn id="117" idx="3"/>
          </p:cNvCxnSpPr>
          <p:nvPr/>
        </p:nvCxnSpPr>
        <p:spPr>
          <a:xfrm flipH="1">
            <a:off x="2319761" y="4068593"/>
            <a:ext cx="620969" cy="1920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 descr="Icon&#10;&#10;Description automatically generated">
            <a:extLst>
              <a:ext uri="{FF2B5EF4-FFF2-40B4-BE49-F238E27FC236}">
                <a16:creationId xmlns:a16="http://schemas.microsoft.com/office/drawing/2014/main" id="{2565A0A3-B7A5-47D9-94ED-865F8E0CD6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99" t="21633" r="30527" b="20509"/>
          <a:stretch/>
        </p:blipFill>
        <p:spPr>
          <a:xfrm>
            <a:off x="3189445" y="4255983"/>
            <a:ext cx="593619" cy="756935"/>
          </a:xfrm>
          <a:prstGeom prst="rect">
            <a:avLst/>
          </a:prstGeom>
        </p:spPr>
      </p:pic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7AB403B-E055-49B2-A545-9FF571ADD206}"/>
              </a:ext>
            </a:extLst>
          </p:cNvPr>
          <p:cNvCxnSpPr>
            <a:cxnSpLocks/>
            <a:stCxn id="71" idx="0"/>
            <a:endCxn id="18" idx="2"/>
          </p:cNvCxnSpPr>
          <p:nvPr/>
        </p:nvCxnSpPr>
        <p:spPr>
          <a:xfrm flipH="1" flipV="1">
            <a:off x="5777921" y="4483813"/>
            <a:ext cx="2347" cy="885745"/>
          </a:xfrm>
          <a:prstGeom prst="straightConnector1">
            <a:avLst/>
          </a:prstGeom>
          <a:ln w="6350" cap="sq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F387DE-AD2E-4483-8ACC-591CD55525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45" y="4723901"/>
            <a:ext cx="672276" cy="67227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6F47BBF-4EAD-45D8-B567-8C22A9086758}"/>
              </a:ext>
            </a:extLst>
          </p:cNvPr>
          <p:cNvSpPr txBox="1"/>
          <p:nvPr/>
        </p:nvSpPr>
        <p:spPr>
          <a:xfrm>
            <a:off x="1045468" y="4987239"/>
            <a:ext cx="1304191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Weather data</a:t>
            </a:r>
          </a:p>
        </p:txBody>
      </p:sp>
      <p:sp>
        <p:nvSpPr>
          <p:cNvPr id="80" name="Rounded Rectangle 3">
            <a:extLst>
              <a:ext uri="{FF2B5EF4-FFF2-40B4-BE49-F238E27FC236}">
                <a16:creationId xmlns:a16="http://schemas.microsoft.com/office/drawing/2014/main" id="{1123619D-A9D9-4D35-8C4B-F2AF8857BE40}"/>
              </a:ext>
            </a:extLst>
          </p:cNvPr>
          <p:cNvSpPr/>
          <p:nvPr/>
        </p:nvSpPr>
        <p:spPr>
          <a:xfrm>
            <a:off x="357744" y="4800695"/>
            <a:ext cx="1962017" cy="514380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1157024-C029-4791-8A15-CDD76D9C2984}"/>
              </a:ext>
            </a:extLst>
          </p:cNvPr>
          <p:cNvCxnSpPr>
            <a:cxnSpLocks/>
            <a:stCxn id="56" idx="1"/>
            <a:endCxn id="80" idx="3"/>
          </p:cNvCxnSpPr>
          <p:nvPr/>
        </p:nvCxnSpPr>
        <p:spPr>
          <a:xfrm flipH="1">
            <a:off x="2319761" y="4068593"/>
            <a:ext cx="620969" cy="9892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780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Chevron 9">
            <a:extLst>
              <a:ext uri="{FF2B5EF4-FFF2-40B4-BE49-F238E27FC236}">
                <a16:creationId xmlns:a16="http://schemas.microsoft.com/office/drawing/2014/main" id="{B1E46753-58A3-43A8-86C8-891494538714}"/>
              </a:ext>
            </a:extLst>
          </p:cNvPr>
          <p:cNvSpPr/>
          <p:nvPr/>
        </p:nvSpPr>
        <p:spPr>
          <a:xfrm rot="5400000">
            <a:off x="6395786" y="862413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718E03-8FBC-4001-A469-454C693C34BB}"/>
              </a:ext>
            </a:extLst>
          </p:cNvPr>
          <p:cNvSpPr txBox="1"/>
          <p:nvPr/>
        </p:nvSpPr>
        <p:spPr>
          <a:xfrm>
            <a:off x="5269117" y="89318"/>
            <a:ext cx="2551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Data &amp; Model Generation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6B5A84A9-9D96-44C1-AE64-CD816948CD5A}"/>
              </a:ext>
            </a:extLst>
          </p:cNvPr>
          <p:cNvSpPr/>
          <p:nvPr/>
        </p:nvSpPr>
        <p:spPr>
          <a:xfrm rot="5400000">
            <a:off x="6395786" y="2221082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845EC-7E4B-40A5-903A-F319721E63A5}"/>
              </a:ext>
            </a:extLst>
          </p:cNvPr>
          <p:cNvSpPr txBox="1"/>
          <p:nvPr/>
        </p:nvSpPr>
        <p:spPr>
          <a:xfrm>
            <a:off x="5520764" y="1415208"/>
            <a:ext cx="2110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Simulation 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F17AF-C011-485C-86B5-DA29B69C6966}"/>
              </a:ext>
            </a:extLst>
          </p:cNvPr>
          <p:cNvSpPr txBox="1"/>
          <p:nvPr/>
        </p:nvSpPr>
        <p:spPr>
          <a:xfrm>
            <a:off x="7425692" y="1728879"/>
            <a:ext cx="19806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Physics-based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Save the training data for ML algorithm-based algorithm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132092-D2B2-4D3F-8325-632CFFE38B5F}"/>
              </a:ext>
            </a:extLst>
          </p:cNvPr>
          <p:cNvSpPr txBox="1"/>
          <p:nvPr/>
        </p:nvSpPr>
        <p:spPr>
          <a:xfrm>
            <a:off x="7396990" y="379635"/>
            <a:ext cx="19806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Location specific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Converge geometric, non geometric &amp; Sensor data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E00571BF-9E88-4F88-80FB-93141DBA9A98}"/>
              </a:ext>
            </a:extLst>
          </p:cNvPr>
          <p:cNvSpPr/>
          <p:nvPr/>
        </p:nvSpPr>
        <p:spPr>
          <a:xfrm rot="5400000">
            <a:off x="6395786" y="3761975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DC3CE8-BFAD-48AA-8618-FD8DC77AA1DC}"/>
              </a:ext>
            </a:extLst>
          </p:cNvPr>
          <p:cNvSpPr txBox="1"/>
          <p:nvPr/>
        </p:nvSpPr>
        <p:spPr>
          <a:xfrm>
            <a:off x="5700362" y="2828512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Carbon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5A3F1-847C-447E-A57F-E61FC7F7A068}"/>
              </a:ext>
            </a:extLst>
          </p:cNvPr>
          <p:cNvSpPr txBox="1"/>
          <p:nvPr/>
        </p:nvSpPr>
        <p:spPr>
          <a:xfrm>
            <a:off x="7396660" y="3078123"/>
            <a:ext cx="1872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Building carbon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Building carbon prediction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AD63773E-92D8-474E-A152-92B62D16EF41}"/>
              </a:ext>
            </a:extLst>
          </p:cNvPr>
          <p:cNvSpPr/>
          <p:nvPr/>
        </p:nvSpPr>
        <p:spPr>
          <a:xfrm rot="5400000">
            <a:off x="6440379" y="5115592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8E142-CC2C-43F9-B68F-F06048649D68}"/>
              </a:ext>
            </a:extLst>
          </p:cNvPr>
          <p:cNvSpPr txBox="1"/>
          <p:nvPr/>
        </p:nvSpPr>
        <p:spPr>
          <a:xfrm>
            <a:off x="5795759" y="4215688"/>
            <a:ext cx="1443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3D Visualizer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D01DC5-C7B5-4700-8982-79C0717D565E}"/>
              </a:ext>
            </a:extLst>
          </p:cNvPr>
          <p:cNvSpPr txBox="1"/>
          <p:nvPr/>
        </p:nvSpPr>
        <p:spPr>
          <a:xfrm>
            <a:off x="7425692" y="4496297"/>
            <a:ext cx="1872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prediction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3D BIM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sensor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4B01EC-3F63-4B50-98CB-0B661671503E}"/>
              </a:ext>
            </a:extLst>
          </p:cNvPr>
          <p:cNvSpPr txBox="1"/>
          <p:nvPr/>
        </p:nvSpPr>
        <p:spPr>
          <a:xfrm>
            <a:off x="5795759" y="5674132"/>
            <a:ext cx="1443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VR Visualizer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D50D3-7190-4E05-BF4D-9B9B95543D2E}"/>
              </a:ext>
            </a:extLst>
          </p:cNvPr>
          <p:cNvSpPr txBox="1"/>
          <p:nvPr/>
        </p:nvSpPr>
        <p:spPr>
          <a:xfrm>
            <a:off x="7395500" y="5954741"/>
            <a:ext cx="23500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dashboard to VR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QR code be used to see the results on exact points</a:t>
            </a:r>
          </a:p>
        </p:txBody>
      </p:sp>
    </p:spTree>
    <p:extLst>
      <p:ext uri="{BB962C8B-B14F-4D97-AF65-F5344CB8AC3E}">
        <p14:creationId xmlns:p14="http://schemas.microsoft.com/office/powerpoint/2010/main" val="188493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5" grpId="0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07D29B-1EDE-8ABB-35BB-8043FF4D9F18}"/>
              </a:ext>
            </a:extLst>
          </p:cNvPr>
          <p:cNvSpPr txBox="1"/>
          <p:nvPr/>
        </p:nvSpPr>
        <p:spPr>
          <a:xfrm>
            <a:off x="499561" y="499222"/>
            <a:ext cx="266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Queries regarding Sensors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C6C099-44D0-4B26-9A03-0672D88EB99A}"/>
              </a:ext>
            </a:extLst>
          </p:cNvPr>
          <p:cNvSpPr txBox="1"/>
          <p:nvPr/>
        </p:nvSpPr>
        <p:spPr>
          <a:xfrm>
            <a:off x="2969537" y="683888"/>
            <a:ext cx="7722606" cy="313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Is the server we have installed here at Mizzou a DB server?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How can we access the data from the server?</a:t>
            </a:r>
            <a:r>
              <a:rPr lang="en-US" dirty="0"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As the</a:t>
            </a:r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data is stored in our server, do we need APIs?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Should we use Postman API or Trellix API? Is there any token information needed?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As we can see from the example image, real-time data is triggered whenever there is a change in room activity or weather. Can we set a fixed interval for collecting real-time data, such as every 1 minute?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Can we get a sample dataset so we can test it in our data workflow?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21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5D-F22E-4797-A762-0EB31D69F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19" y="3181077"/>
            <a:ext cx="812158" cy="540347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E6C822E5-7C56-482B-AC19-E8832F4752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9335" y="2704404"/>
            <a:ext cx="337610" cy="394571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B3F87D-9249-44E4-B578-3822E5BBBD8B}"/>
              </a:ext>
            </a:extLst>
          </p:cNvPr>
          <p:cNvSpPr/>
          <p:nvPr/>
        </p:nvSpPr>
        <p:spPr>
          <a:xfrm>
            <a:off x="2510311" y="528733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99D90-2D7B-482F-837F-CFA1BA85A5D6}"/>
              </a:ext>
            </a:extLst>
          </p:cNvPr>
          <p:cNvSpPr txBox="1"/>
          <p:nvPr/>
        </p:nvSpPr>
        <p:spPr>
          <a:xfrm>
            <a:off x="46404" y="604795"/>
            <a:ext cx="2551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Data &amp; Model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06D0A-81E8-4D97-B5AE-C7F38B5A5C1C}"/>
              </a:ext>
            </a:extLst>
          </p:cNvPr>
          <p:cNvSpPr/>
          <p:nvPr/>
        </p:nvSpPr>
        <p:spPr>
          <a:xfrm>
            <a:off x="172015" y="2121224"/>
            <a:ext cx="2181751" cy="10388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95A31C-222B-4EDF-B44A-63632719DC66}"/>
              </a:ext>
            </a:extLst>
          </p:cNvPr>
          <p:cNvSpPr txBox="1"/>
          <p:nvPr/>
        </p:nvSpPr>
        <p:spPr>
          <a:xfrm>
            <a:off x="117568" y="1855094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Geometric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FD4A3-79D3-4251-BCD9-1B543BCE365A}"/>
              </a:ext>
            </a:extLst>
          </p:cNvPr>
          <p:cNvSpPr txBox="1"/>
          <p:nvPr/>
        </p:nvSpPr>
        <p:spPr>
          <a:xfrm>
            <a:off x="172015" y="2158178"/>
            <a:ext cx="218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GIS Shape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Building Information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IFC for 3D visualization platform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DEFE7E-3983-4B1A-B857-B4EC204100A1}"/>
              </a:ext>
            </a:extLst>
          </p:cNvPr>
          <p:cNvSpPr/>
          <p:nvPr/>
        </p:nvSpPr>
        <p:spPr>
          <a:xfrm>
            <a:off x="172015" y="5574790"/>
            <a:ext cx="2181751" cy="10388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C4B50D-9FCB-4EEE-90C9-821C2FA9FD60}"/>
              </a:ext>
            </a:extLst>
          </p:cNvPr>
          <p:cNvSpPr txBox="1"/>
          <p:nvPr/>
        </p:nvSpPr>
        <p:spPr>
          <a:xfrm>
            <a:off x="117568" y="5308660"/>
            <a:ext cx="1030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Sensor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F8F2E-7C65-4B64-B307-0BD1962C7B87}"/>
              </a:ext>
            </a:extLst>
          </p:cNvPr>
          <p:cNvSpPr txBox="1"/>
          <p:nvPr/>
        </p:nvSpPr>
        <p:spPr>
          <a:xfrm>
            <a:off x="172015" y="5684168"/>
            <a:ext cx="218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Occupancy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Daylighting/Lighting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Thermal data</a:t>
            </a:r>
          </a:p>
        </p:txBody>
      </p:sp>
      <p:pic>
        <p:nvPicPr>
          <p:cNvPr id="26" name="Picture 25" descr="Chart, logo, company name, funnel chart&#10;&#10;Description automatically generated">
            <a:extLst>
              <a:ext uri="{FF2B5EF4-FFF2-40B4-BE49-F238E27FC236}">
                <a16:creationId xmlns:a16="http://schemas.microsoft.com/office/drawing/2014/main" id="{067067D5-F0ED-44BF-8D14-52E586D6C4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8" t="20139" r="19167" b="26546"/>
          <a:stretch/>
        </p:blipFill>
        <p:spPr>
          <a:xfrm>
            <a:off x="1786287" y="6178652"/>
            <a:ext cx="443497" cy="4179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6A450A-E30C-444C-A8BD-BD3F7453E790}"/>
              </a:ext>
            </a:extLst>
          </p:cNvPr>
          <p:cNvSpPr/>
          <p:nvPr/>
        </p:nvSpPr>
        <p:spPr>
          <a:xfrm>
            <a:off x="172015" y="3848100"/>
            <a:ext cx="2181751" cy="10388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94D2DF-38BC-47AE-9191-CC2D844923AF}"/>
              </a:ext>
            </a:extLst>
          </p:cNvPr>
          <p:cNvSpPr txBox="1"/>
          <p:nvPr/>
        </p:nvSpPr>
        <p:spPr>
          <a:xfrm>
            <a:off x="117568" y="358197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Non-geometric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B6644-808A-4782-9CC0-53B39DA08203}"/>
              </a:ext>
            </a:extLst>
          </p:cNvPr>
          <p:cNvSpPr txBox="1"/>
          <p:nvPr/>
        </p:nvSpPr>
        <p:spPr>
          <a:xfrm>
            <a:off x="172015" y="3957478"/>
            <a:ext cx="218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Weather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Building Schedule (Template)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B13283D7-27CD-41CE-91F3-D87D8F1D15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16050" r="14402" b="18718"/>
          <a:stretch/>
        </p:blipFill>
        <p:spPr>
          <a:xfrm>
            <a:off x="1786286" y="4353453"/>
            <a:ext cx="470659" cy="438543"/>
          </a:xfrm>
          <a:prstGeom prst="rect">
            <a:avLst/>
          </a:prstGeom>
        </p:spPr>
      </p:pic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49EE2F98-C495-44CB-913F-A5C04D3E5B0B}"/>
              </a:ext>
            </a:extLst>
          </p:cNvPr>
          <p:cNvSpPr/>
          <p:nvPr/>
        </p:nvSpPr>
        <p:spPr>
          <a:xfrm>
            <a:off x="5157492" y="528733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100823-0D86-4124-A3F2-87FD67E15BF2}"/>
              </a:ext>
            </a:extLst>
          </p:cNvPr>
          <p:cNvSpPr txBox="1"/>
          <p:nvPr/>
        </p:nvSpPr>
        <p:spPr>
          <a:xfrm>
            <a:off x="3046914" y="604795"/>
            <a:ext cx="2110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Simulation Interface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EFB28-0DD1-4456-B425-823C1391CE10}"/>
              </a:ext>
            </a:extLst>
          </p:cNvPr>
          <p:cNvSpPr/>
          <p:nvPr/>
        </p:nvSpPr>
        <p:spPr>
          <a:xfrm>
            <a:off x="3074201" y="3160109"/>
            <a:ext cx="2181751" cy="14437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71823-E8EF-44AC-A40B-985387B25E72}"/>
              </a:ext>
            </a:extLst>
          </p:cNvPr>
          <p:cNvSpPr txBox="1"/>
          <p:nvPr/>
        </p:nvSpPr>
        <p:spPr>
          <a:xfrm>
            <a:off x="3019754" y="2893979"/>
            <a:ext cx="229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Parametric Simulation Engine</a:t>
            </a:r>
          </a:p>
        </p:txBody>
      </p:sp>
      <p:pic>
        <p:nvPicPr>
          <p:cNvPr id="40" name="Picture 39" descr="A picture containing shape&#10;&#10;Description automatically generated">
            <a:extLst>
              <a:ext uri="{FF2B5EF4-FFF2-40B4-BE49-F238E27FC236}">
                <a16:creationId xmlns:a16="http://schemas.microsoft.com/office/drawing/2014/main" id="{5CC2964D-4B31-4C04-A26A-8976B23148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6490" r="82872" b="68801"/>
          <a:stretch/>
        </p:blipFill>
        <p:spPr>
          <a:xfrm>
            <a:off x="3212061" y="3751231"/>
            <a:ext cx="415123" cy="425527"/>
          </a:xfrm>
          <a:prstGeom prst="rect">
            <a:avLst/>
          </a:prstGeom>
        </p:spPr>
      </p:pic>
      <p:pic>
        <p:nvPicPr>
          <p:cNvPr id="41" name="Picture 4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E20088-9E2F-4FD1-80CD-11CF34D119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32" y="3751231"/>
            <a:ext cx="582648" cy="387365"/>
          </a:xfrm>
          <a:prstGeom prst="rect">
            <a:avLst/>
          </a:prstGeom>
        </p:spPr>
      </p:pic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E7FCEF76-AC68-4A92-BD5C-9F66EBB83D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1" t="6490" r="62771" b="69440"/>
          <a:stretch/>
        </p:blipFill>
        <p:spPr>
          <a:xfrm>
            <a:off x="3863173" y="3756737"/>
            <a:ext cx="478060" cy="414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9C9D5-2F63-47F0-BC32-4A63110564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13408" r="64863" b="16822"/>
          <a:stretch/>
        </p:blipFill>
        <p:spPr>
          <a:xfrm>
            <a:off x="3609077" y="3261961"/>
            <a:ext cx="357445" cy="40126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00A9FB4-5EDC-4A0F-A815-AC2DE01601B8}"/>
              </a:ext>
            </a:extLst>
          </p:cNvPr>
          <p:cNvSpPr txBox="1"/>
          <p:nvPr/>
        </p:nvSpPr>
        <p:spPr>
          <a:xfrm>
            <a:off x="3212061" y="4290742"/>
            <a:ext cx="218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SAVE THE TRAINING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FEA79E-F74F-481E-A94B-8EFBDFAF1FA8}"/>
              </a:ext>
            </a:extLst>
          </p:cNvPr>
          <p:cNvSpPr txBox="1"/>
          <p:nvPr/>
        </p:nvSpPr>
        <p:spPr>
          <a:xfrm>
            <a:off x="3176799" y="884734"/>
            <a:ext cx="19806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Physics-based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Save the training data for ML algorithm-based algorithm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3D57F3-A37A-4F0E-BD04-B086CEE0252B}"/>
              </a:ext>
            </a:extLst>
          </p:cNvPr>
          <p:cNvSpPr txBox="1"/>
          <p:nvPr/>
        </p:nvSpPr>
        <p:spPr>
          <a:xfrm>
            <a:off x="373073" y="864738"/>
            <a:ext cx="19806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Location specific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Converge geometric, non geometric &amp; Sensor data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4FF1AD3-729F-499D-92E0-76E6C430735A}"/>
              </a:ext>
            </a:extLst>
          </p:cNvPr>
          <p:cNvCxnSpPr>
            <a:stCxn id="7" idx="3"/>
            <a:endCxn id="37" idx="1"/>
          </p:cNvCxnSpPr>
          <p:nvPr/>
        </p:nvCxnSpPr>
        <p:spPr>
          <a:xfrm>
            <a:off x="2353766" y="2573677"/>
            <a:ext cx="720435" cy="1308282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EA0F1CB-4742-4A8F-8F55-4DEAAE563A94}"/>
              </a:ext>
            </a:extLst>
          </p:cNvPr>
          <p:cNvCxnSpPr>
            <a:stCxn id="29" idx="3"/>
          </p:cNvCxnSpPr>
          <p:nvPr/>
        </p:nvCxnSpPr>
        <p:spPr>
          <a:xfrm flipV="1">
            <a:off x="2353766" y="3957478"/>
            <a:ext cx="720435" cy="323166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E3168BB-B494-496B-8390-DF314F37E703}"/>
              </a:ext>
            </a:extLst>
          </p:cNvPr>
          <p:cNvSpPr/>
          <p:nvPr/>
        </p:nvSpPr>
        <p:spPr>
          <a:xfrm>
            <a:off x="7696291" y="3168117"/>
            <a:ext cx="1901856" cy="14437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6BACDA-56BE-43DB-863B-1E9A1C141DC8}"/>
              </a:ext>
            </a:extLst>
          </p:cNvPr>
          <p:cNvSpPr txBox="1"/>
          <p:nvPr/>
        </p:nvSpPr>
        <p:spPr>
          <a:xfrm>
            <a:off x="7641843" y="2901987"/>
            <a:ext cx="2002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3D Visualization Platform</a:t>
            </a:r>
          </a:p>
        </p:txBody>
      </p:sp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625F9E04-EA7B-41C2-A93B-733182E823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7"/>
          <a:stretch/>
        </p:blipFill>
        <p:spPr>
          <a:xfrm>
            <a:off x="7795711" y="3206634"/>
            <a:ext cx="1552610" cy="828366"/>
          </a:xfrm>
          <a:prstGeom prst="rect">
            <a:avLst/>
          </a:prstGeom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21913B6-8F81-4C8F-B38A-929FE46E0912}"/>
              </a:ext>
            </a:extLst>
          </p:cNvPr>
          <p:cNvCxnSpPr>
            <a:cxnSpLocks/>
            <a:stCxn id="23" idx="3"/>
            <a:endCxn id="69" idx="4"/>
          </p:cNvCxnSpPr>
          <p:nvPr/>
        </p:nvCxnSpPr>
        <p:spPr>
          <a:xfrm flipV="1">
            <a:off x="2353766" y="4482421"/>
            <a:ext cx="4174426" cy="152491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F97BD5F-1CEF-4BB5-9CEC-DCD2773547D3}"/>
              </a:ext>
            </a:extLst>
          </p:cNvPr>
          <p:cNvCxnSpPr>
            <a:cxnSpLocks/>
          </p:cNvCxnSpPr>
          <p:nvPr/>
        </p:nvCxnSpPr>
        <p:spPr>
          <a:xfrm>
            <a:off x="2353766" y="2506352"/>
            <a:ext cx="5342524" cy="1261615"/>
          </a:xfrm>
          <a:prstGeom prst="bentConnector3">
            <a:avLst>
              <a:gd name="adj1" fmla="val 9439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1C80245-E7D0-4132-ADCA-0419BF8E9C1C}"/>
              </a:ext>
            </a:extLst>
          </p:cNvPr>
          <p:cNvSpPr/>
          <p:nvPr/>
        </p:nvSpPr>
        <p:spPr>
          <a:xfrm>
            <a:off x="5928688" y="3283413"/>
            <a:ext cx="1199008" cy="119900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811D544-EDCA-42AE-932A-574F0D187B9C}"/>
              </a:ext>
            </a:extLst>
          </p:cNvPr>
          <p:cNvCxnSpPr>
            <a:cxnSpLocks/>
            <a:stCxn id="37" idx="3"/>
            <a:endCxn id="69" idx="2"/>
          </p:cNvCxnSpPr>
          <p:nvPr/>
        </p:nvCxnSpPr>
        <p:spPr>
          <a:xfrm>
            <a:off x="5255952" y="3881959"/>
            <a:ext cx="672736" cy="958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FCD0BF6-D72F-4835-AD15-2236D1C92ACE}"/>
              </a:ext>
            </a:extLst>
          </p:cNvPr>
          <p:cNvCxnSpPr>
            <a:cxnSpLocks/>
            <a:stCxn id="69" idx="6"/>
            <a:endCxn id="58" idx="1"/>
          </p:cNvCxnSpPr>
          <p:nvPr/>
        </p:nvCxnSpPr>
        <p:spPr>
          <a:xfrm>
            <a:off x="7127696" y="3882917"/>
            <a:ext cx="568595" cy="7050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9E32B88-D3C3-4C6D-A63A-FB29332221C5}"/>
              </a:ext>
            </a:extLst>
          </p:cNvPr>
          <p:cNvSpPr txBox="1"/>
          <p:nvPr/>
        </p:nvSpPr>
        <p:spPr>
          <a:xfrm>
            <a:off x="5937507" y="3035191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ML algorithm</a:t>
            </a:r>
          </a:p>
        </p:txBody>
      </p:sp>
      <p:pic>
        <p:nvPicPr>
          <p:cNvPr id="95" name="Picture 94" descr="Icon&#10;&#10;Description automatically generated">
            <a:extLst>
              <a:ext uri="{FF2B5EF4-FFF2-40B4-BE49-F238E27FC236}">
                <a16:creationId xmlns:a16="http://schemas.microsoft.com/office/drawing/2014/main" id="{80486CFF-8D4C-42F7-9A54-DD3002E09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899" y="3399020"/>
            <a:ext cx="408169" cy="408169"/>
          </a:xfrm>
          <a:prstGeom prst="rect">
            <a:avLst/>
          </a:prstGeom>
        </p:spPr>
      </p:pic>
      <p:pic>
        <p:nvPicPr>
          <p:cNvPr id="97" name="Picture 96" descr="Logo&#10;&#10;Description automatically generated">
            <a:extLst>
              <a:ext uri="{FF2B5EF4-FFF2-40B4-BE49-F238E27FC236}">
                <a16:creationId xmlns:a16="http://schemas.microsoft.com/office/drawing/2014/main" id="{06F93AA7-03CF-469B-A0B7-EEBAC7C277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1" y="3925285"/>
            <a:ext cx="435633" cy="234516"/>
          </a:xfrm>
          <a:prstGeom prst="rect">
            <a:avLst/>
          </a:prstGeom>
        </p:spPr>
      </p:pic>
      <p:pic>
        <p:nvPicPr>
          <p:cNvPr id="99" name="Picture 98" descr="Shape&#10;&#10;Description automatically generated">
            <a:extLst>
              <a:ext uri="{FF2B5EF4-FFF2-40B4-BE49-F238E27FC236}">
                <a16:creationId xmlns:a16="http://schemas.microsoft.com/office/drawing/2014/main" id="{E84B912E-1735-4940-AA1A-5242B528D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48" y="4116740"/>
            <a:ext cx="312961" cy="334608"/>
          </a:xfrm>
          <a:prstGeom prst="rect">
            <a:avLst/>
          </a:prstGeom>
        </p:spPr>
      </p:pic>
      <p:pic>
        <p:nvPicPr>
          <p:cNvPr id="101" name="Picture 100" descr="Icon&#10;&#10;Description automatically generated">
            <a:extLst>
              <a:ext uri="{FF2B5EF4-FFF2-40B4-BE49-F238E27FC236}">
                <a16:creationId xmlns:a16="http://schemas.microsoft.com/office/drawing/2014/main" id="{A897D78E-735B-4EA7-A88B-06020156C0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83" y="3823230"/>
            <a:ext cx="399107" cy="399107"/>
          </a:xfrm>
          <a:prstGeom prst="rect">
            <a:avLst/>
          </a:prstGeom>
        </p:spPr>
      </p:pic>
      <p:sp>
        <p:nvSpPr>
          <p:cNvPr id="106" name="Arrow: Chevron 105">
            <a:extLst>
              <a:ext uri="{FF2B5EF4-FFF2-40B4-BE49-F238E27FC236}">
                <a16:creationId xmlns:a16="http://schemas.microsoft.com/office/drawing/2014/main" id="{0B772F86-4C69-4D5A-ADE1-C3B910B002CE}"/>
              </a:ext>
            </a:extLst>
          </p:cNvPr>
          <p:cNvSpPr/>
          <p:nvPr/>
        </p:nvSpPr>
        <p:spPr>
          <a:xfrm>
            <a:off x="7159930" y="524042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31E2877-3FEA-4735-A0DF-50E4B313D509}"/>
              </a:ext>
            </a:extLst>
          </p:cNvPr>
          <p:cNvSpPr txBox="1"/>
          <p:nvPr/>
        </p:nvSpPr>
        <p:spPr>
          <a:xfrm>
            <a:off x="5463632" y="60010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Carbon Analysis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AA14F8A-42C1-423F-9128-E7FF8F09AE30}"/>
              </a:ext>
            </a:extLst>
          </p:cNvPr>
          <p:cNvSpPr txBox="1"/>
          <p:nvPr/>
        </p:nvSpPr>
        <p:spPr>
          <a:xfrm>
            <a:off x="5559029" y="880043"/>
            <a:ext cx="1872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Building carbon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Building carbon prediction</a:t>
            </a: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C025E7D1-2F1E-4E84-9CD2-7C5269824348}"/>
              </a:ext>
            </a:extLst>
          </p:cNvPr>
          <p:cNvSpPr/>
          <p:nvPr/>
        </p:nvSpPr>
        <p:spPr>
          <a:xfrm>
            <a:off x="9533429" y="528509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464FC56-3BEF-4161-8D73-35F65FC7BAD2}"/>
              </a:ext>
            </a:extLst>
          </p:cNvPr>
          <p:cNvSpPr txBox="1"/>
          <p:nvPr/>
        </p:nvSpPr>
        <p:spPr>
          <a:xfrm>
            <a:off x="7589027" y="604571"/>
            <a:ext cx="1443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3D Visualizer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D34264-4593-48EF-9C88-9F98F61225F3}"/>
              </a:ext>
            </a:extLst>
          </p:cNvPr>
          <p:cNvSpPr txBox="1"/>
          <p:nvPr/>
        </p:nvSpPr>
        <p:spPr>
          <a:xfrm>
            <a:off x="7681903" y="885180"/>
            <a:ext cx="1872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prediction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3D BIM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sensor data</a:t>
            </a:r>
          </a:p>
        </p:txBody>
      </p:sp>
      <p:pic>
        <p:nvPicPr>
          <p:cNvPr id="116" name="Picture 115" descr="A picture containing text&#10;&#10;Description automatically generated">
            <a:extLst>
              <a:ext uri="{FF2B5EF4-FFF2-40B4-BE49-F238E27FC236}">
                <a16:creationId xmlns:a16="http://schemas.microsoft.com/office/drawing/2014/main" id="{9E9A328F-18A9-4761-9125-C83FE001E8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861" y="3332345"/>
            <a:ext cx="1694260" cy="954433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615C52EB-7882-4DB7-A2FD-42C6CD9D0988}"/>
              </a:ext>
            </a:extLst>
          </p:cNvPr>
          <p:cNvSpPr txBox="1"/>
          <p:nvPr/>
        </p:nvSpPr>
        <p:spPr>
          <a:xfrm>
            <a:off x="7662572" y="4004917"/>
            <a:ext cx="2124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Occupancy, 3D building, Graphs of the CO2 performance &amp;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96B3071-45CE-4B28-9A4F-AA6A68707158}"/>
              </a:ext>
            </a:extLst>
          </p:cNvPr>
          <p:cNvSpPr/>
          <p:nvPr/>
        </p:nvSpPr>
        <p:spPr>
          <a:xfrm>
            <a:off x="10149816" y="3169038"/>
            <a:ext cx="1901856" cy="14437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E65C122-9355-42A4-AD36-320AB9568B97}"/>
              </a:ext>
            </a:extLst>
          </p:cNvPr>
          <p:cNvSpPr txBox="1"/>
          <p:nvPr/>
        </p:nvSpPr>
        <p:spPr>
          <a:xfrm>
            <a:off x="10095368" y="2902908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VR/XR Platform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3724FDC-D210-47F0-930F-15474DBDD9A3}"/>
              </a:ext>
            </a:extLst>
          </p:cNvPr>
          <p:cNvSpPr txBox="1"/>
          <p:nvPr/>
        </p:nvSpPr>
        <p:spPr>
          <a:xfrm>
            <a:off x="10195374" y="4365831"/>
            <a:ext cx="2124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Power BI---HoloLens 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F252D54-2FC2-4CCF-B06F-FFFB4901B2F3}"/>
              </a:ext>
            </a:extLst>
          </p:cNvPr>
          <p:cNvSpPr txBox="1"/>
          <p:nvPr/>
        </p:nvSpPr>
        <p:spPr>
          <a:xfrm>
            <a:off x="9892515" y="584129"/>
            <a:ext cx="1443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VR Visualizer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0EEAFB3-FCB4-4394-8B7C-2981A38CF1C9}"/>
              </a:ext>
            </a:extLst>
          </p:cNvPr>
          <p:cNvSpPr txBox="1"/>
          <p:nvPr/>
        </p:nvSpPr>
        <p:spPr>
          <a:xfrm>
            <a:off x="9918464" y="864738"/>
            <a:ext cx="23500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dashboard to VR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QR code be used to see the results on exact points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DD34BEA-5570-4408-B74E-59FE81BD7A57}"/>
              </a:ext>
            </a:extLst>
          </p:cNvPr>
          <p:cNvCxnSpPr>
            <a:cxnSpLocks/>
            <a:stCxn id="58" idx="3"/>
            <a:endCxn id="119" idx="1"/>
          </p:cNvCxnSpPr>
          <p:nvPr/>
        </p:nvCxnSpPr>
        <p:spPr>
          <a:xfrm>
            <a:off x="9598147" y="3889967"/>
            <a:ext cx="551669" cy="921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402E461-F481-67E7-7037-258437AF8729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353766" y="4603809"/>
            <a:ext cx="1811311" cy="1246658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59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19" grpId="0"/>
      <p:bldP spid="7" grpId="0"/>
      <p:bldP spid="21" grpId="0" animBg="1"/>
      <p:bldP spid="22" grpId="0"/>
      <p:bldP spid="23" grpId="0"/>
      <p:bldP spid="27" grpId="0" animBg="1"/>
      <p:bldP spid="28" grpId="0"/>
      <p:bldP spid="29" grpId="0"/>
      <p:bldP spid="35" grpId="0" animBg="1"/>
      <p:bldP spid="36" grpId="0"/>
      <p:bldP spid="37" grpId="0" animBg="1"/>
      <p:bldP spid="38" grpId="0"/>
      <p:bldP spid="49" grpId="0"/>
      <p:bldP spid="51" grpId="0"/>
      <p:bldP spid="52" grpId="0"/>
      <p:bldP spid="58" grpId="0" animBg="1"/>
      <p:bldP spid="59" grpId="0"/>
      <p:bldP spid="69" grpId="0" animBg="1"/>
      <p:bldP spid="93" grpId="0"/>
      <p:bldP spid="106" grpId="0" animBg="1"/>
      <p:bldP spid="107" grpId="0"/>
      <p:bldP spid="108" grpId="0"/>
      <p:bldP spid="109" grpId="0" animBg="1"/>
      <p:bldP spid="110" grpId="0"/>
      <p:bldP spid="111" grpId="0"/>
      <p:bldP spid="117" grpId="0"/>
      <p:bldP spid="119" grpId="0" animBg="1"/>
      <p:bldP spid="120" grpId="0"/>
      <p:bldP spid="121" grpId="0"/>
      <p:bldP spid="123" grpId="0"/>
      <p:bldP spid="1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E6C822E5-7C56-482B-AC19-E8832F4752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9335" y="2704404"/>
            <a:ext cx="337610" cy="394571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B3F87D-9249-44E4-B578-3822E5BBBD8B}"/>
              </a:ext>
            </a:extLst>
          </p:cNvPr>
          <p:cNvSpPr/>
          <p:nvPr/>
        </p:nvSpPr>
        <p:spPr>
          <a:xfrm>
            <a:off x="2510311" y="528733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99D90-2D7B-482F-837F-CFA1BA85A5D6}"/>
              </a:ext>
            </a:extLst>
          </p:cNvPr>
          <p:cNvSpPr txBox="1"/>
          <p:nvPr/>
        </p:nvSpPr>
        <p:spPr>
          <a:xfrm>
            <a:off x="46404" y="604795"/>
            <a:ext cx="2551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Data &amp; Model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06D0A-81E8-4D97-B5AE-C7F38B5A5C1C}"/>
              </a:ext>
            </a:extLst>
          </p:cNvPr>
          <p:cNvSpPr/>
          <p:nvPr/>
        </p:nvSpPr>
        <p:spPr>
          <a:xfrm>
            <a:off x="172015" y="2121224"/>
            <a:ext cx="2181751" cy="10388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95A31C-222B-4EDF-B44A-63632719DC66}"/>
              </a:ext>
            </a:extLst>
          </p:cNvPr>
          <p:cNvSpPr txBox="1"/>
          <p:nvPr/>
        </p:nvSpPr>
        <p:spPr>
          <a:xfrm>
            <a:off x="117568" y="1855094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Geometric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FD4A3-79D3-4251-BCD9-1B543BCE365A}"/>
              </a:ext>
            </a:extLst>
          </p:cNvPr>
          <p:cNvSpPr txBox="1"/>
          <p:nvPr/>
        </p:nvSpPr>
        <p:spPr>
          <a:xfrm>
            <a:off x="172015" y="2158178"/>
            <a:ext cx="218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GIS Shape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Building Information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IFC for 3D visualization platform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DEFE7E-3983-4B1A-B857-B4EC204100A1}"/>
              </a:ext>
            </a:extLst>
          </p:cNvPr>
          <p:cNvSpPr/>
          <p:nvPr/>
        </p:nvSpPr>
        <p:spPr>
          <a:xfrm>
            <a:off x="172015" y="5574790"/>
            <a:ext cx="2181751" cy="10388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C4B50D-9FCB-4EEE-90C9-821C2FA9FD60}"/>
              </a:ext>
            </a:extLst>
          </p:cNvPr>
          <p:cNvSpPr txBox="1"/>
          <p:nvPr/>
        </p:nvSpPr>
        <p:spPr>
          <a:xfrm>
            <a:off x="117568" y="5308660"/>
            <a:ext cx="1030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Sensor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F8F2E-7C65-4B64-B307-0BD1962C7B87}"/>
              </a:ext>
            </a:extLst>
          </p:cNvPr>
          <p:cNvSpPr txBox="1"/>
          <p:nvPr/>
        </p:nvSpPr>
        <p:spPr>
          <a:xfrm>
            <a:off x="172015" y="5684168"/>
            <a:ext cx="218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Occupancy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Daylighting/Lighting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Thermal data</a:t>
            </a:r>
          </a:p>
        </p:txBody>
      </p:sp>
      <p:pic>
        <p:nvPicPr>
          <p:cNvPr id="26" name="Picture 25" descr="Chart, logo, company name, funnel chart&#10;&#10;Description automatically generated">
            <a:extLst>
              <a:ext uri="{FF2B5EF4-FFF2-40B4-BE49-F238E27FC236}">
                <a16:creationId xmlns:a16="http://schemas.microsoft.com/office/drawing/2014/main" id="{067067D5-F0ED-44BF-8D14-52E586D6C4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8" t="20139" r="19167" b="26546"/>
          <a:stretch/>
        </p:blipFill>
        <p:spPr>
          <a:xfrm>
            <a:off x="1786287" y="6178652"/>
            <a:ext cx="443497" cy="4179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6A450A-E30C-444C-A8BD-BD3F7453E790}"/>
              </a:ext>
            </a:extLst>
          </p:cNvPr>
          <p:cNvSpPr/>
          <p:nvPr/>
        </p:nvSpPr>
        <p:spPr>
          <a:xfrm>
            <a:off x="172015" y="3848100"/>
            <a:ext cx="2181751" cy="10388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94D2DF-38BC-47AE-9191-CC2D844923AF}"/>
              </a:ext>
            </a:extLst>
          </p:cNvPr>
          <p:cNvSpPr txBox="1"/>
          <p:nvPr/>
        </p:nvSpPr>
        <p:spPr>
          <a:xfrm>
            <a:off x="117568" y="358197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Non-geometric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B6644-808A-4782-9CC0-53B39DA08203}"/>
              </a:ext>
            </a:extLst>
          </p:cNvPr>
          <p:cNvSpPr txBox="1"/>
          <p:nvPr/>
        </p:nvSpPr>
        <p:spPr>
          <a:xfrm>
            <a:off x="172015" y="3957478"/>
            <a:ext cx="218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Weather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Building Schedule (Template)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B13283D7-27CD-41CE-91F3-D87D8F1D15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16050" r="14402" b="18718"/>
          <a:stretch/>
        </p:blipFill>
        <p:spPr>
          <a:xfrm>
            <a:off x="1786286" y="4353453"/>
            <a:ext cx="470659" cy="438543"/>
          </a:xfrm>
          <a:prstGeom prst="rect">
            <a:avLst/>
          </a:prstGeom>
        </p:spPr>
      </p:pic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49EE2F98-C495-44CB-913F-A5C04D3E5B0B}"/>
              </a:ext>
            </a:extLst>
          </p:cNvPr>
          <p:cNvSpPr/>
          <p:nvPr/>
        </p:nvSpPr>
        <p:spPr>
          <a:xfrm>
            <a:off x="5157492" y="528733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100823-0D86-4124-A3F2-87FD67E15BF2}"/>
              </a:ext>
            </a:extLst>
          </p:cNvPr>
          <p:cNvSpPr txBox="1"/>
          <p:nvPr/>
        </p:nvSpPr>
        <p:spPr>
          <a:xfrm>
            <a:off x="3046914" y="604795"/>
            <a:ext cx="2110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Simulation Interface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EFB28-0DD1-4456-B425-823C1391CE10}"/>
              </a:ext>
            </a:extLst>
          </p:cNvPr>
          <p:cNvSpPr/>
          <p:nvPr/>
        </p:nvSpPr>
        <p:spPr>
          <a:xfrm>
            <a:off x="3074201" y="3160109"/>
            <a:ext cx="1504517" cy="14437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71823-E8EF-44AC-A40B-985387B25E72}"/>
              </a:ext>
            </a:extLst>
          </p:cNvPr>
          <p:cNvSpPr txBox="1"/>
          <p:nvPr/>
        </p:nvSpPr>
        <p:spPr>
          <a:xfrm>
            <a:off x="3019754" y="2893979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BMS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0A9FB4-5EDC-4A0F-A815-AC2DE01601B8}"/>
              </a:ext>
            </a:extLst>
          </p:cNvPr>
          <p:cNvSpPr txBox="1"/>
          <p:nvPr/>
        </p:nvSpPr>
        <p:spPr>
          <a:xfrm>
            <a:off x="5100538" y="3678916"/>
            <a:ext cx="2181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SAVE THE</a:t>
            </a:r>
          </a:p>
          <a:p>
            <a:r>
              <a:rPr lang="en-US" sz="12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TRAINING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FEA79E-F74F-481E-A94B-8EFBDFAF1FA8}"/>
              </a:ext>
            </a:extLst>
          </p:cNvPr>
          <p:cNvSpPr txBox="1"/>
          <p:nvPr/>
        </p:nvSpPr>
        <p:spPr>
          <a:xfrm>
            <a:off x="3176799" y="884734"/>
            <a:ext cx="19806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Physics-based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Save the training data for ML algorithm-based algorithm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3D57F3-A37A-4F0E-BD04-B086CEE0252B}"/>
              </a:ext>
            </a:extLst>
          </p:cNvPr>
          <p:cNvSpPr txBox="1"/>
          <p:nvPr/>
        </p:nvSpPr>
        <p:spPr>
          <a:xfrm>
            <a:off x="373073" y="864738"/>
            <a:ext cx="19806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Location specific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Converge geometric, non geometric &amp; Sensor data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4FF1AD3-729F-499D-92E0-76E6C430735A}"/>
              </a:ext>
            </a:extLst>
          </p:cNvPr>
          <p:cNvCxnSpPr>
            <a:cxnSpLocks/>
            <a:stCxn id="7" idx="3"/>
            <a:endCxn id="37" idx="1"/>
          </p:cNvCxnSpPr>
          <p:nvPr/>
        </p:nvCxnSpPr>
        <p:spPr>
          <a:xfrm>
            <a:off x="2353766" y="2573677"/>
            <a:ext cx="720435" cy="1308282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EA0F1CB-4742-4A8F-8F55-4DEAAE563A94}"/>
              </a:ext>
            </a:extLst>
          </p:cNvPr>
          <p:cNvCxnSpPr>
            <a:stCxn id="29" idx="3"/>
          </p:cNvCxnSpPr>
          <p:nvPr/>
        </p:nvCxnSpPr>
        <p:spPr>
          <a:xfrm flipV="1">
            <a:off x="2353766" y="3957478"/>
            <a:ext cx="720435" cy="323166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E3168BB-B494-496B-8390-DF314F37E703}"/>
              </a:ext>
            </a:extLst>
          </p:cNvPr>
          <p:cNvSpPr/>
          <p:nvPr/>
        </p:nvSpPr>
        <p:spPr>
          <a:xfrm>
            <a:off x="8264885" y="3168117"/>
            <a:ext cx="1773938" cy="14437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6BACDA-56BE-43DB-863B-1E9A1C141DC8}"/>
              </a:ext>
            </a:extLst>
          </p:cNvPr>
          <p:cNvSpPr txBox="1"/>
          <p:nvPr/>
        </p:nvSpPr>
        <p:spPr>
          <a:xfrm>
            <a:off x="8157621" y="2901689"/>
            <a:ext cx="2002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3D Visualization Platform</a:t>
            </a:r>
          </a:p>
        </p:txBody>
      </p:sp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625F9E04-EA7B-41C2-A93B-733182E823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7"/>
          <a:stretch/>
        </p:blipFill>
        <p:spPr>
          <a:xfrm>
            <a:off x="8364305" y="3206634"/>
            <a:ext cx="1552610" cy="828366"/>
          </a:xfrm>
          <a:prstGeom prst="rect">
            <a:avLst/>
          </a:prstGeom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21913B6-8F81-4C8F-B38A-929FE46E0912}"/>
              </a:ext>
            </a:extLst>
          </p:cNvPr>
          <p:cNvCxnSpPr>
            <a:cxnSpLocks/>
            <a:stCxn id="23" idx="3"/>
            <a:endCxn id="69" idx="4"/>
          </p:cNvCxnSpPr>
          <p:nvPr/>
        </p:nvCxnSpPr>
        <p:spPr>
          <a:xfrm flipV="1">
            <a:off x="2353766" y="4482421"/>
            <a:ext cx="5053805" cy="152491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F97BD5F-1CEF-4BB5-9CEC-DCD2773547D3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2353766" y="2506352"/>
            <a:ext cx="5029942" cy="528839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1C80245-E7D0-4132-ADCA-0419BF8E9C1C}"/>
              </a:ext>
            </a:extLst>
          </p:cNvPr>
          <p:cNvSpPr/>
          <p:nvPr/>
        </p:nvSpPr>
        <p:spPr>
          <a:xfrm>
            <a:off x="6808067" y="3283413"/>
            <a:ext cx="1199008" cy="119900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811D544-EDCA-42AE-932A-574F0D187B9C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4578718" y="3881959"/>
            <a:ext cx="400919" cy="0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FCD0BF6-D72F-4835-AD15-2236D1C92ACE}"/>
              </a:ext>
            </a:extLst>
          </p:cNvPr>
          <p:cNvCxnSpPr>
            <a:cxnSpLocks/>
            <a:stCxn id="69" idx="6"/>
            <a:endCxn id="58" idx="1"/>
          </p:cNvCxnSpPr>
          <p:nvPr/>
        </p:nvCxnSpPr>
        <p:spPr>
          <a:xfrm>
            <a:off x="8007075" y="3882917"/>
            <a:ext cx="257810" cy="7050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9E32B88-D3C3-4C6D-A63A-FB29332221C5}"/>
              </a:ext>
            </a:extLst>
          </p:cNvPr>
          <p:cNvSpPr txBox="1"/>
          <p:nvPr/>
        </p:nvSpPr>
        <p:spPr>
          <a:xfrm>
            <a:off x="6816886" y="3035191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ML algorithm</a:t>
            </a:r>
          </a:p>
        </p:txBody>
      </p:sp>
      <p:pic>
        <p:nvPicPr>
          <p:cNvPr id="95" name="Picture 94" descr="Icon&#10;&#10;Description automatically generated">
            <a:extLst>
              <a:ext uri="{FF2B5EF4-FFF2-40B4-BE49-F238E27FC236}">
                <a16:creationId xmlns:a16="http://schemas.microsoft.com/office/drawing/2014/main" id="{80486CFF-8D4C-42F7-9A54-DD3002E097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78" y="3399020"/>
            <a:ext cx="408169" cy="408169"/>
          </a:xfrm>
          <a:prstGeom prst="rect">
            <a:avLst/>
          </a:prstGeom>
        </p:spPr>
      </p:pic>
      <p:pic>
        <p:nvPicPr>
          <p:cNvPr id="97" name="Picture 96" descr="Logo&#10;&#10;Description automatically generated">
            <a:extLst>
              <a:ext uri="{FF2B5EF4-FFF2-40B4-BE49-F238E27FC236}">
                <a16:creationId xmlns:a16="http://schemas.microsoft.com/office/drawing/2014/main" id="{06F93AA7-03CF-469B-A0B7-EEBAC7C27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940" y="3925285"/>
            <a:ext cx="435633" cy="234516"/>
          </a:xfrm>
          <a:prstGeom prst="rect">
            <a:avLst/>
          </a:prstGeom>
        </p:spPr>
      </p:pic>
      <p:pic>
        <p:nvPicPr>
          <p:cNvPr id="99" name="Picture 98" descr="Shape&#10;&#10;Description automatically generated">
            <a:extLst>
              <a:ext uri="{FF2B5EF4-FFF2-40B4-BE49-F238E27FC236}">
                <a16:creationId xmlns:a16="http://schemas.microsoft.com/office/drawing/2014/main" id="{E84B912E-1735-4940-AA1A-5242B528D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327" y="4116740"/>
            <a:ext cx="312961" cy="334608"/>
          </a:xfrm>
          <a:prstGeom prst="rect">
            <a:avLst/>
          </a:prstGeom>
        </p:spPr>
      </p:pic>
      <p:pic>
        <p:nvPicPr>
          <p:cNvPr id="101" name="Picture 100" descr="Icon&#10;&#10;Description automatically generated">
            <a:extLst>
              <a:ext uri="{FF2B5EF4-FFF2-40B4-BE49-F238E27FC236}">
                <a16:creationId xmlns:a16="http://schemas.microsoft.com/office/drawing/2014/main" id="{A897D78E-735B-4EA7-A88B-06020156C0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62" y="3823230"/>
            <a:ext cx="399107" cy="399107"/>
          </a:xfrm>
          <a:prstGeom prst="rect">
            <a:avLst/>
          </a:prstGeom>
        </p:spPr>
      </p:pic>
      <p:sp>
        <p:nvSpPr>
          <p:cNvPr id="106" name="Arrow: Chevron 105">
            <a:extLst>
              <a:ext uri="{FF2B5EF4-FFF2-40B4-BE49-F238E27FC236}">
                <a16:creationId xmlns:a16="http://schemas.microsoft.com/office/drawing/2014/main" id="{0B772F86-4C69-4D5A-ADE1-C3B910B002CE}"/>
              </a:ext>
            </a:extLst>
          </p:cNvPr>
          <p:cNvSpPr/>
          <p:nvPr/>
        </p:nvSpPr>
        <p:spPr>
          <a:xfrm>
            <a:off x="7159930" y="524042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31E2877-3FEA-4735-A0DF-50E4B313D509}"/>
              </a:ext>
            </a:extLst>
          </p:cNvPr>
          <p:cNvSpPr txBox="1"/>
          <p:nvPr/>
        </p:nvSpPr>
        <p:spPr>
          <a:xfrm>
            <a:off x="5463632" y="60010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Carbon Analysis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AA14F8A-42C1-423F-9128-E7FF8F09AE30}"/>
              </a:ext>
            </a:extLst>
          </p:cNvPr>
          <p:cNvSpPr txBox="1"/>
          <p:nvPr/>
        </p:nvSpPr>
        <p:spPr>
          <a:xfrm>
            <a:off x="5559029" y="880043"/>
            <a:ext cx="1872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Building carbon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Building carbon prediction</a:t>
            </a:r>
          </a:p>
        </p:txBody>
      </p:sp>
      <p:sp>
        <p:nvSpPr>
          <p:cNvPr id="109" name="Arrow: Chevron 108">
            <a:extLst>
              <a:ext uri="{FF2B5EF4-FFF2-40B4-BE49-F238E27FC236}">
                <a16:creationId xmlns:a16="http://schemas.microsoft.com/office/drawing/2014/main" id="{C025E7D1-2F1E-4E84-9CD2-7C5269824348}"/>
              </a:ext>
            </a:extLst>
          </p:cNvPr>
          <p:cNvSpPr/>
          <p:nvPr/>
        </p:nvSpPr>
        <p:spPr>
          <a:xfrm>
            <a:off x="9533429" y="528509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464FC56-3BEF-4161-8D73-35F65FC7BAD2}"/>
              </a:ext>
            </a:extLst>
          </p:cNvPr>
          <p:cNvSpPr txBox="1"/>
          <p:nvPr/>
        </p:nvSpPr>
        <p:spPr>
          <a:xfrm>
            <a:off x="7589027" y="604571"/>
            <a:ext cx="1443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3D Visualizer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D34264-4593-48EF-9C88-9F98F61225F3}"/>
              </a:ext>
            </a:extLst>
          </p:cNvPr>
          <p:cNvSpPr txBox="1"/>
          <p:nvPr/>
        </p:nvSpPr>
        <p:spPr>
          <a:xfrm>
            <a:off x="7681903" y="885180"/>
            <a:ext cx="1872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prediction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3D BIM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sensor data</a:t>
            </a:r>
          </a:p>
        </p:txBody>
      </p:sp>
      <p:pic>
        <p:nvPicPr>
          <p:cNvPr id="116" name="Picture 115" descr="A picture containing text&#10;&#10;Description automatically generated">
            <a:extLst>
              <a:ext uri="{FF2B5EF4-FFF2-40B4-BE49-F238E27FC236}">
                <a16:creationId xmlns:a16="http://schemas.microsoft.com/office/drawing/2014/main" id="{9E9A328F-18A9-4761-9125-C83FE001E8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874" y="3332345"/>
            <a:ext cx="1694260" cy="954433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615C52EB-7882-4DB7-A2FD-42C6CD9D0988}"/>
              </a:ext>
            </a:extLst>
          </p:cNvPr>
          <p:cNvSpPr txBox="1"/>
          <p:nvPr/>
        </p:nvSpPr>
        <p:spPr>
          <a:xfrm>
            <a:off x="8231166" y="4004917"/>
            <a:ext cx="2124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Occupancy, 3D building, Graphs of the CO2 performance &amp;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96B3071-45CE-4B28-9A4F-AA6A68707158}"/>
              </a:ext>
            </a:extLst>
          </p:cNvPr>
          <p:cNvSpPr/>
          <p:nvPr/>
        </p:nvSpPr>
        <p:spPr>
          <a:xfrm>
            <a:off x="10309829" y="3169038"/>
            <a:ext cx="1901856" cy="14437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E65C122-9355-42A4-AD36-320AB9568B97}"/>
              </a:ext>
            </a:extLst>
          </p:cNvPr>
          <p:cNvSpPr txBox="1"/>
          <p:nvPr/>
        </p:nvSpPr>
        <p:spPr>
          <a:xfrm>
            <a:off x="10255381" y="2902908"/>
            <a:ext cx="1319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VR/XR Platform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3724FDC-D210-47F0-930F-15474DBDD9A3}"/>
              </a:ext>
            </a:extLst>
          </p:cNvPr>
          <p:cNvSpPr txBox="1"/>
          <p:nvPr/>
        </p:nvSpPr>
        <p:spPr>
          <a:xfrm>
            <a:off x="10355387" y="4365831"/>
            <a:ext cx="2124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Power BI---HoloLens 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F252D54-2FC2-4CCF-B06F-FFFB4901B2F3}"/>
              </a:ext>
            </a:extLst>
          </p:cNvPr>
          <p:cNvSpPr txBox="1"/>
          <p:nvPr/>
        </p:nvSpPr>
        <p:spPr>
          <a:xfrm>
            <a:off x="9892515" y="584129"/>
            <a:ext cx="1443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VR Visualizer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0EEAFB3-FCB4-4394-8B7C-2981A38CF1C9}"/>
              </a:ext>
            </a:extLst>
          </p:cNvPr>
          <p:cNvSpPr txBox="1"/>
          <p:nvPr/>
        </p:nvSpPr>
        <p:spPr>
          <a:xfrm>
            <a:off x="9918464" y="864738"/>
            <a:ext cx="23500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dashboard to VR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QR code be used to see the results on exact points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DD34BEA-5570-4408-B74E-59FE81BD7A57}"/>
              </a:ext>
            </a:extLst>
          </p:cNvPr>
          <p:cNvCxnSpPr>
            <a:cxnSpLocks/>
            <a:stCxn id="58" idx="3"/>
            <a:endCxn id="119" idx="1"/>
          </p:cNvCxnSpPr>
          <p:nvPr/>
        </p:nvCxnSpPr>
        <p:spPr>
          <a:xfrm>
            <a:off x="10038823" y="3889967"/>
            <a:ext cx="271006" cy="921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402E461-F481-67E7-7037-258437AF8729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353766" y="4603809"/>
            <a:ext cx="1472694" cy="1246658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DEDE414-2BB5-A95A-B0F9-B4A4A1D22078}"/>
              </a:ext>
            </a:extLst>
          </p:cNvPr>
          <p:cNvSpPr/>
          <p:nvPr/>
        </p:nvSpPr>
        <p:spPr>
          <a:xfrm>
            <a:off x="4979637" y="3159512"/>
            <a:ext cx="1504517" cy="14437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329C9B-C993-8868-3093-4BD1AF44E5FF}"/>
              </a:ext>
            </a:extLst>
          </p:cNvPr>
          <p:cNvSpPr txBox="1"/>
          <p:nvPr/>
        </p:nvSpPr>
        <p:spPr>
          <a:xfrm>
            <a:off x="4911450" y="2706452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Parametric Simulation </a:t>
            </a:r>
          </a:p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Engine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46BD7A2-DF42-3083-7C64-0446C9A217A0}"/>
              </a:ext>
            </a:extLst>
          </p:cNvPr>
          <p:cNvCxnSpPr>
            <a:cxnSpLocks/>
            <a:stCxn id="70" idx="3"/>
            <a:endCxn id="69" idx="2"/>
          </p:cNvCxnSpPr>
          <p:nvPr/>
        </p:nvCxnSpPr>
        <p:spPr>
          <a:xfrm>
            <a:off x="6484154" y="3881362"/>
            <a:ext cx="323913" cy="1555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F6D2BF1-24C7-4ABE-A72C-E5B711E89DAC}"/>
              </a:ext>
            </a:extLst>
          </p:cNvPr>
          <p:cNvSpPr txBox="1"/>
          <p:nvPr/>
        </p:nvSpPr>
        <p:spPr>
          <a:xfrm>
            <a:off x="3090113" y="3339458"/>
            <a:ext cx="218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BIM Platform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ACBA281-E216-40F3-9017-57E33FA760B3}"/>
              </a:ext>
            </a:extLst>
          </p:cNvPr>
          <p:cNvSpPr txBox="1"/>
          <p:nvPr/>
        </p:nvSpPr>
        <p:spPr>
          <a:xfrm>
            <a:off x="3157896" y="3775370"/>
            <a:ext cx="218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 parameters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EE9D6-60C7-4B79-AB5B-5C71C0031CFC}"/>
              </a:ext>
            </a:extLst>
          </p:cNvPr>
          <p:cNvSpPr/>
          <p:nvPr/>
        </p:nvSpPr>
        <p:spPr>
          <a:xfrm>
            <a:off x="0" y="209550"/>
            <a:ext cx="12192000" cy="15449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19" grpId="0"/>
      <p:bldP spid="7" grpId="0"/>
      <p:bldP spid="21" grpId="0" animBg="1"/>
      <p:bldP spid="22" grpId="0"/>
      <p:bldP spid="23" grpId="0"/>
      <p:bldP spid="27" grpId="0" animBg="1"/>
      <p:bldP spid="28" grpId="0"/>
      <p:bldP spid="29" grpId="0"/>
      <p:bldP spid="35" grpId="0" animBg="1"/>
      <p:bldP spid="36" grpId="0"/>
      <p:bldP spid="37" grpId="0" animBg="1"/>
      <p:bldP spid="38" grpId="0"/>
      <p:bldP spid="49" grpId="0"/>
      <p:bldP spid="51" grpId="0"/>
      <p:bldP spid="52" grpId="0"/>
      <p:bldP spid="58" grpId="0" animBg="1"/>
      <p:bldP spid="59" grpId="0"/>
      <p:bldP spid="69" grpId="0" animBg="1"/>
      <p:bldP spid="93" grpId="0"/>
      <p:bldP spid="106" grpId="0" animBg="1"/>
      <p:bldP spid="107" grpId="0"/>
      <p:bldP spid="108" grpId="0"/>
      <p:bldP spid="109" grpId="0" animBg="1"/>
      <p:bldP spid="110" grpId="0"/>
      <p:bldP spid="111" grpId="0"/>
      <p:bldP spid="117" grpId="0"/>
      <p:bldP spid="119" grpId="0" animBg="1"/>
      <p:bldP spid="120" grpId="0"/>
      <p:bldP spid="121" grpId="0"/>
      <p:bldP spid="123" grpId="0"/>
      <p:bldP spid="124" grpId="0"/>
      <p:bldP spid="70" grpId="0" animBg="1"/>
      <p:bldP spid="72" grpId="0"/>
      <p:bldP spid="56" grpId="0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71E51E7-A409-4E2E-8C46-B3A4281B58A7}"/>
              </a:ext>
            </a:extLst>
          </p:cNvPr>
          <p:cNvGrpSpPr/>
          <p:nvPr/>
        </p:nvGrpSpPr>
        <p:grpSpPr>
          <a:xfrm>
            <a:off x="5239255" y="95772"/>
            <a:ext cx="1713489" cy="1884589"/>
            <a:chOff x="5362855" y="2191851"/>
            <a:chExt cx="1302100" cy="14321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0FD00C7-13C9-4706-9DDC-01FC011DA87E}"/>
                </a:ext>
              </a:extLst>
            </p:cNvPr>
            <p:cNvGrpSpPr/>
            <p:nvPr/>
          </p:nvGrpSpPr>
          <p:grpSpPr>
            <a:xfrm>
              <a:off x="5626492" y="2422177"/>
              <a:ext cx="1038463" cy="1201794"/>
              <a:chOff x="396376" y="4513206"/>
              <a:chExt cx="1038463" cy="1201794"/>
            </a:xfrm>
          </p:grpSpPr>
          <p:pic>
            <p:nvPicPr>
              <p:cNvPr id="8" name="Picture 7" descr="Logo&#10;&#10;Description automatically generated with low confidence">
                <a:extLst>
                  <a:ext uri="{FF2B5EF4-FFF2-40B4-BE49-F238E27FC236}">
                    <a16:creationId xmlns:a16="http://schemas.microsoft.com/office/drawing/2014/main" id="{6F8D17CD-7FA6-4887-B197-B13BBB2D1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46439"/>
              <a:stretch/>
            </p:blipFill>
            <p:spPr>
              <a:xfrm>
                <a:off x="396376" y="4513206"/>
                <a:ext cx="575375" cy="35286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F79E93-089B-4D44-B8FF-2C46B7DFD217}"/>
                  </a:ext>
                </a:extLst>
              </p:cNvPr>
              <p:cNvSpPr txBox="1"/>
              <p:nvPr/>
            </p:nvSpPr>
            <p:spPr>
              <a:xfrm>
                <a:off x="520439" y="4800600"/>
                <a:ext cx="914400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lang="en-US" sz="2400" b="1" dirty="0">
                    <a:cs typeface="ATT Aleck Sans" panose="020B0503020203020204" pitchFamily="34" charset="0"/>
                  </a:rPr>
                  <a:t>5G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ATT Aleck Sans" panose="020B0503020203020204" pitchFamily="34" charset="0"/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B9D25EB-2660-4D5D-80DA-892908E2E4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62855" y="2191851"/>
              <a:ext cx="1006164" cy="1006164"/>
            </a:xfrm>
            <a:prstGeom prst="ellipse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8" name="Rounded Rectangle 49">
            <a:extLst>
              <a:ext uri="{FF2B5EF4-FFF2-40B4-BE49-F238E27FC236}">
                <a16:creationId xmlns:a16="http://schemas.microsoft.com/office/drawing/2014/main" id="{63115998-83FB-4D78-BC41-1E5129140524}"/>
              </a:ext>
            </a:extLst>
          </p:cNvPr>
          <p:cNvSpPr/>
          <p:nvPr/>
        </p:nvSpPr>
        <p:spPr>
          <a:xfrm>
            <a:off x="4949384" y="2883613"/>
            <a:ext cx="1657074" cy="1600200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ounded Rectangle 63">
            <a:extLst>
              <a:ext uri="{FF2B5EF4-FFF2-40B4-BE49-F238E27FC236}">
                <a16:creationId xmlns:a16="http://schemas.microsoft.com/office/drawing/2014/main" id="{659BF7F6-8B85-48B7-98EB-1CB352BB6A44}"/>
              </a:ext>
            </a:extLst>
          </p:cNvPr>
          <p:cNvSpPr/>
          <p:nvPr/>
        </p:nvSpPr>
        <p:spPr>
          <a:xfrm>
            <a:off x="205484" y="2580234"/>
            <a:ext cx="4010162" cy="2843764"/>
          </a:xfrm>
          <a:prstGeom prst="roundRect">
            <a:avLst>
              <a:gd name="adj" fmla="val 907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 descr="Diagram&#10;&#10;Description automatically generated">
            <a:extLst>
              <a:ext uri="{FF2B5EF4-FFF2-40B4-BE49-F238E27FC236}">
                <a16:creationId xmlns:a16="http://schemas.microsoft.com/office/drawing/2014/main" id="{AAE68EDA-1C30-4553-8EE2-614A8C283F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8" t="15384" r="21694" b="67491"/>
          <a:stretch/>
        </p:blipFill>
        <p:spPr>
          <a:xfrm>
            <a:off x="5408037" y="3002800"/>
            <a:ext cx="671512" cy="7106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B8AE959-3579-4AF5-B330-D7068D2E0518}"/>
              </a:ext>
            </a:extLst>
          </p:cNvPr>
          <p:cNvSpPr txBox="1"/>
          <p:nvPr/>
        </p:nvSpPr>
        <p:spPr>
          <a:xfrm>
            <a:off x="5075580" y="3839271"/>
            <a:ext cx="1657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Data aggregator </a:t>
            </a: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middleware platform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E0BDBD3-3450-4942-9134-BBE55F20DB9F}"/>
              </a:ext>
            </a:extLst>
          </p:cNvPr>
          <p:cNvGrpSpPr/>
          <p:nvPr/>
        </p:nvGrpSpPr>
        <p:grpSpPr>
          <a:xfrm>
            <a:off x="357745" y="2644685"/>
            <a:ext cx="1962017" cy="1833531"/>
            <a:chOff x="4083865" y="64451"/>
            <a:chExt cx="1962017" cy="183353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E2EA6E9-F1CD-4D77-9933-1801BB06CFEE}"/>
                </a:ext>
              </a:extLst>
            </p:cNvPr>
            <p:cNvGrpSpPr/>
            <p:nvPr/>
          </p:nvGrpSpPr>
          <p:grpSpPr>
            <a:xfrm>
              <a:off x="4083865" y="286884"/>
              <a:ext cx="1962017" cy="1611098"/>
              <a:chOff x="99015" y="4291758"/>
              <a:chExt cx="1962017" cy="161109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B6C7379-A089-4E11-BC96-0831F27DAAF4}"/>
                  </a:ext>
                </a:extLst>
              </p:cNvPr>
              <p:cNvSpPr txBox="1"/>
              <p:nvPr/>
            </p:nvSpPr>
            <p:spPr>
              <a:xfrm>
                <a:off x="786738" y="4451219"/>
                <a:ext cx="1274294" cy="7416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 lnSpcReduction="10000"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Daylighting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Artificial Lighting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Occupancy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12D70D-F8FB-4D7F-8AF3-F40C81B31D25}"/>
                  </a:ext>
                </a:extLst>
              </p:cNvPr>
              <p:cNvSpPr txBox="1"/>
              <p:nvPr/>
            </p:nvSpPr>
            <p:spPr>
              <a:xfrm>
                <a:off x="756841" y="5379120"/>
                <a:ext cx="1304191" cy="5237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Temperature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Segoe UI" panose="020B0502040204020203" pitchFamily="34" charset="0"/>
                  </a:rPr>
                  <a:t>Thermal Comfort</a:t>
                </a:r>
              </a:p>
            </p:txBody>
          </p:sp>
          <p:pic>
            <p:nvPicPr>
              <p:cNvPr id="43" name="Picture 42" descr="Chart, logo, company name, funnel chart&#10;&#10;Description automatically generated">
                <a:extLst>
                  <a:ext uri="{FF2B5EF4-FFF2-40B4-BE49-F238E27FC236}">
                    <a16:creationId xmlns:a16="http://schemas.microsoft.com/office/drawing/2014/main" id="{ABC4DE36-02C8-4103-B3A5-2B3844437B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738" t="20139" r="19167" b="26546"/>
              <a:stretch/>
            </p:blipFill>
            <p:spPr>
              <a:xfrm>
                <a:off x="162005" y="5431999"/>
                <a:ext cx="443497" cy="417977"/>
              </a:xfrm>
              <a:prstGeom prst="rect">
                <a:avLst/>
              </a:prstGeom>
            </p:spPr>
          </p:pic>
          <p:pic>
            <p:nvPicPr>
              <p:cNvPr id="44" name="Picture 43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2F2ADD08-26A2-434A-A60B-6A248C768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119" y="4492114"/>
                <a:ext cx="510261" cy="510261"/>
              </a:xfrm>
              <a:prstGeom prst="rect">
                <a:avLst/>
              </a:prstGeom>
            </p:spPr>
          </p:pic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id="{A75307A7-78BD-4CE1-BB7E-74AD6FEC2253}"/>
                  </a:ext>
                </a:extLst>
              </p:cNvPr>
              <p:cNvSpPr/>
              <p:nvPr/>
            </p:nvSpPr>
            <p:spPr>
              <a:xfrm>
                <a:off x="99015" y="4291758"/>
                <a:ext cx="1962017" cy="928471"/>
              </a:xfrm>
              <a:prstGeom prst="roundRect">
                <a:avLst>
                  <a:gd name="adj" fmla="val 9072"/>
                </a:avLst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0">
                <a:schemeClr val="dk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Tx/>
                  <a:buFont typeface="ATT Aleck Sans" panose="020B0604020202020204" pitchFamily="34" charset="0"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6369390-EC2F-4E93-BA01-D76FF6D3B060}"/>
                </a:ext>
              </a:extLst>
            </p:cNvPr>
            <p:cNvSpPr txBox="1"/>
            <p:nvPr/>
          </p:nvSpPr>
          <p:spPr>
            <a:xfrm>
              <a:off x="4310398" y="64451"/>
              <a:ext cx="1080856" cy="2546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Sensor Data Platform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002A05-F42C-499C-84D3-E5C5004BF455}"/>
              </a:ext>
            </a:extLst>
          </p:cNvPr>
          <p:cNvGrpSpPr/>
          <p:nvPr/>
        </p:nvGrpSpPr>
        <p:grpSpPr>
          <a:xfrm>
            <a:off x="2940730" y="2614667"/>
            <a:ext cx="1431012" cy="2700408"/>
            <a:chOff x="4083865" y="79441"/>
            <a:chExt cx="1431012" cy="270040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9A414-77FE-4416-B79E-AF12F6A29E45}"/>
                </a:ext>
              </a:extLst>
            </p:cNvPr>
            <p:cNvGrpSpPr/>
            <p:nvPr/>
          </p:nvGrpSpPr>
          <p:grpSpPr>
            <a:xfrm>
              <a:off x="4083865" y="286884"/>
              <a:ext cx="1163523" cy="2492965"/>
              <a:chOff x="99015" y="4291758"/>
              <a:chExt cx="1163523" cy="249296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D64AD96-BFD8-4E39-8934-DA5DDC9316B1}"/>
                  </a:ext>
                </a:extLst>
              </p:cNvPr>
              <p:cNvSpPr txBox="1"/>
              <p:nvPr/>
            </p:nvSpPr>
            <p:spPr>
              <a:xfrm>
                <a:off x="246468" y="4843579"/>
                <a:ext cx="759140" cy="7416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(i.e., Cooper 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Lighting App)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Rounded Rectangle 3">
                <a:extLst>
                  <a:ext uri="{FF2B5EF4-FFF2-40B4-BE49-F238E27FC236}">
                    <a16:creationId xmlns:a16="http://schemas.microsoft.com/office/drawing/2014/main" id="{6F9A4545-B157-473D-BB9F-DFD086809700}"/>
                  </a:ext>
                </a:extLst>
              </p:cNvPr>
              <p:cNvSpPr/>
              <p:nvPr/>
            </p:nvSpPr>
            <p:spPr>
              <a:xfrm>
                <a:off x="99015" y="4291758"/>
                <a:ext cx="1163523" cy="2492965"/>
              </a:xfrm>
              <a:prstGeom prst="roundRect">
                <a:avLst>
                  <a:gd name="adj" fmla="val 9072"/>
                </a:avLst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0">
                <a:schemeClr val="dk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Tx/>
                  <a:buFont typeface="ATT Aleck Sans" panose="020B0604020202020204" pitchFamily="34" charset="0"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C3D1324-ACD4-45C3-88FF-8C300D9F7954}"/>
                </a:ext>
              </a:extLst>
            </p:cNvPr>
            <p:cNvSpPr txBox="1"/>
            <p:nvPr/>
          </p:nvSpPr>
          <p:spPr>
            <a:xfrm>
              <a:off x="4434021" y="79441"/>
              <a:ext cx="1080856" cy="2546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BMS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7" name="Rounded Rectangle 63">
            <a:extLst>
              <a:ext uri="{FF2B5EF4-FFF2-40B4-BE49-F238E27FC236}">
                <a16:creationId xmlns:a16="http://schemas.microsoft.com/office/drawing/2014/main" id="{87BC312A-5C3D-4A2F-A184-7A4D9B4A84DC}"/>
              </a:ext>
            </a:extLst>
          </p:cNvPr>
          <p:cNvSpPr/>
          <p:nvPr/>
        </p:nvSpPr>
        <p:spPr>
          <a:xfrm>
            <a:off x="7346831" y="2603425"/>
            <a:ext cx="4499269" cy="2820571"/>
          </a:xfrm>
          <a:prstGeom prst="roundRect">
            <a:avLst>
              <a:gd name="adj" fmla="val 9072"/>
            </a:avLst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74BD0FA-701B-44C9-8F91-F1156E8CD966}"/>
              </a:ext>
            </a:extLst>
          </p:cNvPr>
          <p:cNvSpPr txBox="1"/>
          <p:nvPr/>
        </p:nvSpPr>
        <p:spPr>
          <a:xfrm>
            <a:off x="2007327" y="2341658"/>
            <a:ext cx="1080856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Physical World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11FC95-529D-437B-9804-E83122F6236A}"/>
              </a:ext>
            </a:extLst>
          </p:cNvPr>
          <p:cNvSpPr txBox="1"/>
          <p:nvPr/>
        </p:nvSpPr>
        <p:spPr>
          <a:xfrm>
            <a:off x="9057758" y="2344666"/>
            <a:ext cx="1080856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Digital World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CD4E16-42A9-4E0D-933B-9F4CA2F28A7C}"/>
              </a:ext>
            </a:extLst>
          </p:cNvPr>
          <p:cNvCxnSpPr>
            <a:cxnSpLocks/>
          </p:cNvCxnSpPr>
          <p:nvPr/>
        </p:nvCxnSpPr>
        <p:spPr>
          <a:xfrm>
            <a:off x="4348553" y="3687892"/>
            <a:ext cx="54087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1D3155-6713-450F-BB33-E3BE6BD4657A}"/>
              </a:ext>
            </a:extLst>
          </p:cNvPr>
          <p:cNvCxnSpPr>
            <a:cxnSpLocks/>
          </p:cNvCxnSpPr>
          <p:nvPr/>
        </p:nvCxnSpPr>
        <p:spPr>
          <a:xfrm>
            <a:off x="4348553" y="3798439"/>
            <a:ext cx="5408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66CAA45-4688-436D-9B30-1E408C1F2265}"/>
              </a:ext>
            </a:extLst>
          </p:cNvPr>
          <p:cNvCxnSpPr>
            <a:cxnSpLocks/>
          </p:cNvCxnSpPr>
          <p:nvPr/>
        </p:nvCxnSpPr>
        <p:spPr>
          <a:xfrm>
            <a:off x="6664584" y="3657636"/>
            <a:ext cx="540871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1DEFFD5-F122-488D-9293-52AD35314B54}"/>
              </a:ext>
            </a:extLst>
          </p:cNvPr>
          <p:cNvCxnSpPr>
            <a:cxnSpLocks/>
          </p:cNvCxnSpPr>
          <p:nvPr/>
        </p:nvCxnSpPr>
        <p:spPr>
          <a:xfrm>
            <a:off x="6664584" y="3768183"/>
            <a:ext cx="5408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01D710E-05E7-47B5-BB9F-F64192D85008}"/>
              </a:ext>
            </a:extLst>
          </p:cNvPr>
          <p:cNvGrpSpPr/>
          <p:nvPr/>
        </p:nvGrpSpPr>
        <p:grpSpPr>
          <a:xfrm>
            <a:off x="7543278" y="3211540"/>
            <a:ext cx="2309639" cy="503699"/>
            <a:chOff x="7543278" y="2925301"/>
            <a:chExt cx="2309639" cy="503699"/>
          </a:xfrm>
        </p:grpSpPr>
        <p:pic>
          <p:nvPicPr>
            <p:cNvPr id="129" name="Picture 128" descr="Diagram&#10;&#10;Description automatically generated">
              <a:extLst>
                <a:ext uri="{FF2B5EF4-FFF2-40B4-BE49-F238E27FC236}">
                  <a16:creationId xmlns:a16="http://schemas.microsoft.com/office/drawing/2014/main" id="{EBF838D4-42A9-4FF0-9BBA-B823642C0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07235" y="2925301"/>
              <a:ext cx="409577" cy="47868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D632EB9-F1FA-47AF-BF06-6CB1EC85F0CD}"/>
                </a:ext>
              </a:extLst>
            </p:cNvPr>
            <p:cNvSpPr txBox="1"/>
            <p:nvPr/>
          </p:nvSpPr>
          <p:spPr>
            <a:xfrm>
              <a:off x="7690730" y="2956948"/>
              <a:ext cx="1616505" cy="44476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 lnSpcReduction="10000"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Building Information </a:t>
              </a:r>
            </a:p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Modeling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Rounded Rectangle 3">
              <a:extLst>
                <a:ext uri="{FF2B5EF4-FFF2-40B4-BE49-F238E27FC236}">
                  <a16:creationId xmlns:a16="http://schemas.microsoft.com/office/drawing/2014/main" id="{DD8C4264-072C-4892-B161-14CE39A83A0B}"/>
                </a:ext>
              </a:extLst>
            </p:cNvPr>
            <p:cNvSpPr/>
            <p:nvPr/>
          </p:nvSpPr>
          <p:spPr>
            <a:xfrm>
              <a:off x="7543278" y="2928832"/>
              <a:ext cx="2309639" cy="500168"/>
            </a:xfrm>
            <a:prstGeom prst="roundRect">
              <a:avLst>
                <a:gd name="adj" fmla="val 9072"/>
              </a:avLst>
            </a:prstGeom>
            <a:noFill/>
            <a:ln w="19050">
              <a:solidFill>
                <a:srgbClr val="00B0F0"/>
              </a:solidFill>
            </a:ln>
          </p:spPr>
          <p:style>
            <a:lnRef idx="0">
              <a:schemeClr val="dk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bg1"/>
                </a:buClr>
                <a:buSzTx/>
                <a:buFont typeface="ATT Aleck Sans" panose="020B0604020202020204" pitchFamily="34" charset="0"/>
                <a:buNone/>
                <a:tabLst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8570AA0-80D5-43A8-AA0F-97CF5816B760}"/>
              </a:ext>
            </a:extLst>
          </p:cNvPr>
          <p:cNvSpPr txBox="1"/>
          <p:nvPr/>
        </p:nvSpPr>
        <p:spPr>
          <a:xfrm>
            <a:off x="8059487" y="3017970"/>
            <a:ext cx="1080856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Parametric BIM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7" name="Elbow Connector 12">
            <a:extLst>
              <a:ext uri="{FF2B5EF4-FFF2-40B4-BE49-F238E27FC236}">
                <a16:creationId xmlns:a16="http://schemas.microsoft.com/office/drawing/2014/main" id="{58E2A34A-8258-4ECF-89CA-5D68C740786F}"/>
              </a:ext>
            </a:extLst>
          </p:cNvPr>
          <p:cNvCxnSpPr/>
          <p:nvPr/>
        </p:nvCxnSpPr>
        <p:spPr>
          <a:xfrm rot="5400000">
            <a:off x="3718221" y="156989"/>
            <a:ext cx="888294" cy="3442319"/>
          </a:xfrm>
          <a:prstGeom prst="bentConnector3">
            <a:avLst>
              <a:gd name="adj1" fmla="val 70373"/>
            </a:avLst>
          </a:prstGeom>
          <a:ln w="6350" cap="sq"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8" name="Elbow Connector 74">
            <a:extLst>
              <a:ext uri="{FF2B5EF4-FFF2-40B4-BE49-F238E27FC236}">
                <a16:creationId xmlns:a16="http://schemas.microsoft.com/office/drawing/2014/main" id="{23C1FAA7-DB3B-4E42-9914-2A486430E1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46584" y="70943"/>
            <a:ext cx="888294" cy="3614409"/>
          </a:xfrm>
          <a:prstGeom prst="bentConnector3">
            <a:avLst>
              <a:gd name="adj1" fmla="val 70373"/>
            </a:avLst>
          </a:prstGeom>
          <a:ln w="6350" cap="sq"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7C62984-C6FA-4732-80EB-2A0E15DBA8C7}"/>
              </a:ext>
            </a:extLst>
          </p:cNvPr>
          <p:cNvCxnSpPr>
            <a:cxnSpLocks/>
          </p:cNvCxnSpPr>
          <p:nvPr/>
        </p:nvCxnSpPr>
        <p:spPr>
          <a:xfrm>
            <a:off x="5883527" y="1434001"/>
            <a:ext cx="0" cy="1412818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A5FE9B8-1E26-437B-A8DE-BC221BD92550}"/>
              </a:ext>
            </a:extLst>
          </p:cNvPr>
          <p:cNvSpPr txBox="1"/>
          <p:nvPr/>
        </p:nvSpPr>
        <p:spPr>
          <a:xfrm>
            <a:off x="5497923" y="5765491"/>
            <a:ext cx="629582" cy="378194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400" b="1" dirty="0">
                <a:cs typeface="ATT Aleck Sans" panose="020B0503020203020204" pitchFamily="34" charset="0"/>
              </a:rPr>
              <a:t>Visual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400" b="1" dirty="0">
                <a:cs typeface="ATT Aleck Sans" panose="020B0503020203020204" pitchFamily="34" charset="0"/>
              </a:rPr>
              <a:t>Platform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TT Aleck Sans" panose="020B0503020203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413FBF7-DA0E-4B8B-B440-CB4F05C80B4A}"/>
              </a:ext>
            </a:extLst>
          </p:cNvPr>
          <p:cNvSpPr>
            <a:spLocks noChangeAspect="1"/>
          </p:cNvSpPr>
          <p:nvPr/>
        </p:nvSpPr>
        <p:spPr>
          <a:xfrm>
            <a:off x="5118241" y="5369558"/>
            <a:ext cx="1324054" cy="1324055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D28AF1-CC6B-43B1-917B-39D051CF1EB8}"/>
              </a:ext>
            </a:extLst>
          </p:cNvPr>
          <p:cNvSpPr txBox="1"/>
          <p:nvPr/>
        </p:nvSpPr>
        <p:spPr>
          <a:xfrm>
            <a:off x="10559871" y="3513164"/>
            <a:ext cx="1157446" cy="741604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Current energy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tracking</a:t>
            </a:r>
          </a:p>
        </p:txBody>
      </p:sp>
      <p:sp>
        <p:nvSpPr>
          <p:cNvPr id="82" name="Rounded Rectangle 3">
            <a:extLst>
              <a:ext uri="{FF2B5EF4-FFF2-40B4-BE49-F238E27FC236}">
                <a16:creationId xmlns:a16="http://schemas.microsoft.com/office/drawing/2014/main" id="{51820464-3FEE-4D2A-BD6E-6EA20B24F732}"/>
              </a:ext>
            </a:extLst>
          </p:cNvPr>
          <p:cNvSpPr/>
          <p:nvPr/>
        </p:nvSpPr>
        <p:spPr>
          <a:xfrm>
            <a:off x="10470651" y="3467422"/>
            <a:ext cx="1163523" cy="580966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13D8926-256E-4F2A-B536-F7B8CEF247E8}"/>
              </a:ext>
            </a:extLst>
          </p:cNvPr>
          <p:cNvSpPr txBox="1"/>
          <p:nvPr/>
        </p:nvSpPr>
        <p:spPr>
          <a:xfrm>
            <a:off x="10559871" y="4468580"/>
            <a:ext cx="1157446" cy="741604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Future energy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predictions</a:t>
            </a:r>
          </a:p>
        </p:txBody>
      </p:sp>
      <p:sp>
        <p:nvSpPr>
          <p:cNvPr id="84" name="Rounded Rectangle 3">
            <a:extLst>
              <a:ext uri="{FF2B5EF4-FFF2-40B4-BE49-F238E27FC236}">
                <a16:creationId xmlns:a16="http://schemas.microsoft.com/office/drawing/2014/main" id="{B75E54B1-DDC1-4E9D-9A40-EB07740D8B28}"/>
              </a:ext>
            </a:extLst>
          </p:cNvPr>
          <p:cNvSpPr/>
          <p:nvPr/>
        </p:nvSpPr>
        <p:spPr>
          <a:xfrm>
            <a:off x="10470651" y="4422838"/>
            <a:ext cx="1163523" cy="580966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08AF73-BF71-454A-8267-8332A43A5C8B}"/>
              </a:ext>
            </a:extLst>
          </p:cNvPr>
          <p:cNvCxnSpPr>
            <a:cxnSpLocks/>
            <a:stCxn id="82" idx="1"/>
            <a:endCxn id="104" idx="3"/>
          </p:cNvCxnSpPr>
          <p:nvPr/>
        </p:nvCxnSpPr>
        <p:spPr>
          <a:xfrm flipH="1">
            <a:off x="9852917" y="3757905"/>
            <a:ext cx="617734" cy="9534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336D4A8-85FA-4C77-8985-C7CABD51B874}"/>
              </a:ext>
            </a:extLst>
          </p:cNvPr>
          <p:cNvCxnSpPr>
            <a:cxnSpLocks/>
            <a:stCxn id="84" idx="1"/>
            <a:endCxn id="104" idx="3"/>
          </p:cNvCxnSpPr>
          <p:nvPr/>
        </p:nvCxnSpPr>
        <p:spPr>
          <a:xfrm flipH="1" flipV="1">
            <a:off x="9852917" y="4711372"/>
            <a:ext cx="617734" cy="194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12">
            <a:extLst>
              <a:ext uri="{FF2B5EF4-FFF2-40B4-BE49-F238E27FC236}">
                <a16:creationId xmlns:a16="http://schemas.microsoft.com/office/drawing/2014/main" id="{6FD89066-89DF-4030-B269-2BFBF44558ED}"/>
              </a:ext>
            </a:extLst>
          </p:cNvPr>
          <p:cNvCxnSpPr>
            <a:cxnSpLocks/>
            <a:stCxn id="71" idx="2"/>
            <a:endCxn id="24" idx="2"/>
          </p:cNvCxnSpPr>
          <p:nvPr/>
        </p:nvCxnSpPr>
        <p:spPr>
          <a:xfrm rot="10800000">
            <a:off x="2210565" y="5423998"/>
            <a:ext cx="2907676" cy="607588"/>
          </a:xfrm>
          <a:prstGeom prst="bentConnector2">
            <a:avLst/>
          </a:prstGeom>
          <a:ln w="6350" cap="sq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2" name="Elbow Connector 74">
            <a:extLst>
              <a:ext uri="{FF2B5EF4-FFF2-40B4-BE49-F238E27FC236}">
                <a16:creationId xmlns:a16="http://schemas.microsoft.com/office/drawing/2014/main" id="{6661F475-2F5C-4696-A81E-15D48A9B3AB6}"/>
              </a:ext>
            </a:extLst>
          </p:cNvPr>
          <p:cNvCxnSpPr>
            <a:cxnSpLocks/>
            <a:stCxn id="71" idx="6"/>
            <a:endCxn id="57" idx="2"/>
          </p:cNvCxnSpPr>
          <p:nvPr/>
        </p:nvCxnSpPr>
        <p:spPr>
          <a:xfrm flipV="1">
            <a:off x="6442295" y="5423996"/>
            <a:ext cx="3154171" cy="607590"/>
          </a:xfrm>
          <a:prstGeom prst="bentConnector2">
            <a:avLst/>
          </a:prstGeom>
          <a:ln w="6350" cap="sq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63A363E8-42D4-4AD0-96B0-660D772BAAAB}"/>
              </a:ext>
            </a:extLst>
          </p:cNvPr>
          <p:cNvSpPr txBox="1"/>
          <p:nvPr/>
        </p:nvSpPr>
        <p:spPr>
          <a:xfrm>
            <a:off x="7619508" y="4480448"/>
            <a:ext cx="1810658" cy="443952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 lnSpcReduction="1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Parametric Simulation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Modeling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Rounded Rectangle 3">
            <a:extLst>
              <a:ext uri="{FF2B5EF4-FFF2-40B4-BE49-F238E27FC236}">
                <a16:creationId xmlns:a16="http://schemas.microsoft.com/office/drawing/2014/main" id="{3D9FEA5A-4CEF-4EC0-9209-27991219B0C0}"/>
              </a:ext>
            </a:extLst>
          </p:cNvPr>
          <p:cNvSpPr/>
          <p:nvPr/>
        </p:nvSpPr>
        <p:spPr>
          <a:xfrm>
            <a:off x="7541816" y="4418939"/>
            <a:ext cx="2311101" cy="584865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C623FFE-06B5-4BE9-B43C-E87F57ED9DDC}"/>
              </a:ext>
            </a:extLst>
          </p:cNvPr>
          <p:cNvGrpSpPr/>
          <p:nvPr/>
        </p:nvGrpSpPr>
        <p:grpSpPr>
          <a:xfrm rot="16200000">
            <a:off x="8442214" y="4009221"/>
            <a:ext cx="372804" cy="110548"/>
            <a:chOff x="10470650" y="1140333"/>
            <a:chExt cx="372804" cy="110548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0D96E02-46AB-473D-89A7-AE8C943B689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657052" y="953931"/>
              <a:ext cx="0" cy="37280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626CB56E-8088-491C-816C-6A2B1CE2A14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0638185" y="1083346"/>
              <a:ext cx="0" cy="33506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ounded Rectangle 3">
            <a:extLst>
              <a:ext uri="{FF2B5EF4-FFF2-40B4-BE49-F238E27FC236}">
                <a16:creationId xmlns:a16="http://schemas.microsoft.com/office/drawing/2014/main" id="{40837199-1B2F-401D-81EE-9837EF0C24C4}"/>
              </a:ext>
            </a:extLst>
          </p:cNvPr>
          <p:cNvSpPr/>
          <p:nvPr/>
        </p:nvSpPr>
        <p:spPr>
          <a:xfrm>
            <a:off x="357744" y="3926697"/>
            <a:ext cx="1962017" cy="667857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50820FB-2F20-4C13-8601-87CDC74536FF}"/>
              </a:ext>
            </a:extLst>
          </p:cNvPr>
          <p:cNvCxnSpPr>
            <a:cxnSpLocks/>
            <a:stCxn id="56" idx="1"/>
            <a:endCxn id="41" idx="3"/>
          </p:cNvCxnSpPr>
          <p:nvPr/>
        </p:nvCxnSpPr>
        <p:spPr>
          <a:xfrm flipH="1" flipV="1">
            <a:off x="2319762" y="3397381"/>
            <a:ext cx="620968" cy="6712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652B119-99E4-48DB-9E71-5BCBC465AF22}"/>
              </a:ext>
            </a:extLst>
          </p:cNvPr>
          <p:cNvCxnSpPr>
            <a:cxnSpLocks/>
            <a:stCxn id="56" idx="1"/>
            <a:endCxn id="117" idx="3"/>
          </p:cNvCxnSpPr>
          <p:nvPr/>
        </p:nvCxnSpPr>
        <p:spPr>
          <a:xfrm flipH="1">
            <a:off x="2319761" y="4068593"/>
            <a:ext cx="620969" cy="1920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 descr="Icon&#10;&#10;Description automatically generated">
            <a:extLst>
              <a:ext uri="{FF2B5EF4-FFF2-40B4-BE49-F238E27FC236}">
                <a16:creationId xmlns:a16="http://schemas.microsoft.com/office/drawing/2014/main" id="{2565A0A3-B7A5-47D9-94ED-865F8E0CD6F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99" t="21633" r="30527" b="20509"/>
          <a:stretch/>
        </p:blipFill>
        <p:spPr>
          <a:xfrm>
            <a:off x="3189445" y="4255983"/>
            <a:ext cx="593619" cy="756935"/>
          </a:xfrm>
          <a:prstGeom prst="rect">
            <a:avLst/>
          </a:prstGeom>
        </p:spPr>
      </p:pic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7AB403B-E055-49B2-A545-9FF571ADD206}"/>
              </a:ext>
            </a:extLst>
          </p:cNvPr>
          <p:cNvCxnSpPr>
            <a:cxnSpLocks/>
            <a:stCxn id="71" idx="0"/>
            <a:endCxn id="18" idx="2"/>
          </p:cNvCxnSpPr>
          <p:nvPr/>
        </p:nvCxnSpPr>
        <p:spPr>
          <a:xfrm flipH="1" flipV="1">
            <a:off x="5777921" y="4483813"/>
            <a:ext cx="2347" cy="885745"/>
          </a:xfrm>
          <a:prstGeom prst="straightConnector1">
            <a:avLst/>
          </a:prstGeom>
          <a:ln w="6350" cap="sq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5F387DE-AD2E-4483-8ACC-591CD55525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45" y="4723901"/>
            <a:ext cx="672276" cy="67227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6F47BBF-4EAD-45D8-B567-8C22A9086758}"/>
              </a:ext>
            </a:extLst>
          </p:cNvPr>
          <p:cNvSpPr txBox="1"/>
          <p:nvPr/>
        </p:nvSpPr>
        <p:spPr>
          <a:xfrm>
            <a:off x="1045468" y="4987239"/>
            <a:ext cx="1304191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Weather data</a:t>
            </a:r>
          </a:p>
        </p:txBody>
      </p:sp>
      <p:sp>
        <p:nvSpPr>
          <p:cNvPr id="80" name="Rounded Rectangle 3">
            <a:extLst>
              <a:ext uri="{FF2B5EF4-FFF2-40B4-BE49-F238E27FC236}">
                <a16:creationId xmlns:a16="http://schemas.microsoft.com/office/drawing/2014/main" id="{1123619D-A9D9-4D35-8C4B-F2AF8857BE40}"/>
              </a:ext>
            </a:extLst>
          </p:cNvPr>
          <p:cNvSpPr/>
          <p:nvPr/>
        </p:nvSpPr>
        <p:spPr>
          <a:xfrm>
            <a:off x="357744" y="4800695"/>
            <a:ext cx="1962017" cy="514380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1157024-C029-4791-8A15-CDD76D9C2984}"/>
              </a:ext>
            </a:extLst>
          </p:cNvPr>
          <p:cNvCxnSpPr>
            <a:cxnSpLocks/>
            <a:stCxn id="56" idx="1"/>
            <a:endCxn id="80" idx="3"/>
          </p:cNvCxnSpPr>
          <p:nvPr/>
        </p:nvCxnSpPr>
        <p:spPr>
          <a:xfrm flipH="1">
            <a:off x="2319761" y="4068593"/>
            <a:ext cx="620969" cy="9892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4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07D29B-1EDE-8ABB-35BB-8043FF4D9F18}"/>
              </a:ext>
            </a:extLst>
          </p:cNvPr>
          <p:cNvSpPr txBox="1"/>
          <p:nvPr/>
        </p:nvSpPr>
        <p:spPr>
          <a:xfrm>
            <a:off x="125642" y="106669"/>
            <a:ext cx="21242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Carbon Emission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5EB8977-D4E7-7F6E-C361-AD7BC4B21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36" y="106669"/>
            <a:ext cx="6214089" cy="67513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CA093F-0028-7A81-EA27-E40A3DF607CC}"/>
              </a:ext>
            </a:extLst>
          </p:cNvPr>
          <p:cNvSpPr/>
          <p:nvPr/>
        </p:nvSpPr>
        <p:spPr>
          <a:xfrm>
            <a:off x="4959236" y="3149600"/>
            <a:ext cx="6470764" cy="160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0571E-64F0-B377-4C5F-18BA3C110FA4}"/>
              </a:ext>
            </a:extLst>
          </p:cNvPr>
          <p:cNvSpPr txBox="1"/>
          <p:nvPr/>
        </p:nvSpPr>
        <p:spPr>
          <a:xfrm>
            <a:off x="125642" y="6232000"/>
            <a:ext cx="4776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https://www.eia.gov/electricity/state/missouri/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E4D98-8001-F262-4D44-C8D582707269}"/>
              </a:ext>
            </a:extLst>
          </p:cNvPr>
          <p:cNvSpPr txBox="1"/>
          <p:nvPr/>
        </p:nvSpPr>
        <p:spPr>
          <a:xfrm>
            <a:off x="125642" y="3949700"/>
            <a:ext cx="4540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Nitrogen dioxide comes from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vehicles, power plants, industrial emissions and off-road sources such as construction, lawn and gardening equipment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AFA8AA-7850-B6C3-DF66-9275297A08FE}"/>
              </a:ext>
            </a:extLst>
          </p:cNvPr>
          <p:cNvSpPr txBox="1"/>
          <p:nvPr/>
        </p:nvSpPr>
        <p:spPr>
          <a:xfrm>
            <a:off x="125642" y="1285647"/>
            <a:ext cx="4344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Most of the sulfur dioxide released into the environment comes from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electric utilities, especially those that burn coal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Some other sources of sulfur dioxide include petroleum refineries, cement manufacturing, paper pulp manufacturing, and metal smelting and processing facilities.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7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F23A2-DA21-C0B8-498F-9C197868860F}"/>
              </a:ext>
            </a:extLst>
          </p:cNvPr>
          <p:cNvSpPr txBox="1"/>
          <p:nvPr/>
        </p:nvSpPr>
        <p:spPr>
          <a:xfrm>
            <a:off x="1039529" y="1395663"/>
            <a:ext cx="10745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https://www.eia.gov/tools/faqs/faq.php?id=74&amp;t=11#:~:text=In%202020%2C%20total%20U.S.%20electricity,CO2%20emissions%20per%20kWh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7D29B-1EDE-8ABB-35BB-8043FF4D9F18}"/>
              </a:ext>
            </a:extLst>
          </p:cNvPr>
          <p:cNvSpPr txBox="1"/>
          <p:nvPr/>
        </p:nvSpPr>
        <p:spPr>
          <a:xfrm>
            <a:off x="789272" y="731520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Carbon Emission Factor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3FCA0-4DDB-F6B4-B95A-2A2F511398BB}"/>
              </a:ext>
            </a:extLst>
          </p:cNvPr>
          <p:cNvSpPr txBox="1"/>
          <p:nvPr/>
        </p:nvSpPr>
        <p:spPr>
          <a:xfrm>
            <a:off x="943277" y="2505670"/>
            <a:ext cx="10510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 2020, total U.S. electricity generation by the </a:t>
            </a:r>
            <a:r>
              <a:rPr lang="en-US" b="0" i="0" u="none" strike="noStrike" dirty="0">
                <a:solidFill>
                  <a:srgbClr val="007EB5"/>
                </a:solidFill>
                <a:effectLst/>
                <a:latin typeface="Arial" panose="020B0604020202020204" pitchFamily="34" charset="0"/>
                <a:hlinkClick r:id="rId4"/>
              </a:rPr>
              <a:t>electric power industry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of 4.01 trillion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kilowatthours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(kWh) from all energy sources resulted in the emission of 1.55 billion metric tons—1.71 billion </a:t>
            </a:r>
            <a:r>
              <a:rPr lang="en-US" b="0" i="0" u="none" strike="noStrike" dirty="0">
                <a:solidFill>
                  <a:srgbClr val="007EB5"/>
                </a:solidFill>
                <a:effectLst/>
                <a:latin typeface="Arial" panose="020B0604020202020204" pitchFamily="34" charset="0"/>
                <a:hlinkClick r:id="rId5"/>
              </a:rPr>
              <a:t>short tons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—of carbon dioxide (CO</a:t>
            </a:r>
            <a:r>
              <a:rPr lang="en-US" b="0" i="0" baseline="-2500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). This equaled about 0.85 pounds of CO</a:t>
            </a:r>
            <a:r>
              <a:rPr lang="en-US" b="0" i="0" baseline="-2500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emissions per kWh.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72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07D29B-1EDE-8ABB-35BB-8043FF4D9F18}"/>
              </a:ext>
            </a:extLst>
          </p:cNvPr>
          <p:cNvSpPr txBox="1"/>
          <p:nvPr/>
        </p:nvSpPr>
        <p:spPr>
          <a:xfrm>
            <a:off x="499561" y="499222"/>
            <a:ext cx="151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Abadi" panose="020B0604020104020204" pitchFamily="34" charset="0"/>
              </a:rPr>
              <a:t>Parameter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BD1BB-5B91-440D-901E-55CAFDF4B06C}"/>
              </a:ext>
            </a:extLst>
          </p:cNvPr>
          <p:cNvSpPr txBox="1"/>
          <p:nvPr/>
        </p:nvSpPr>
        <p:spPr>
          <a:xfrm>
            <a:off x="499561" y="683888"/>
            <a:ext cx="25484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Indoor temperature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Outdoor temperature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Humidity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Occupancy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HVAC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Indoor lighting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badi" panose="020B0604020104020204" pitchFamily="34" charset="0"/>
              </a:rPr>
              <a:t>Outdoor lighting</a:t>
            </a:r>
          </a:p>
          <a:p>
            <a:pPr marL="342900" indent="-342900">
              <a:buAutoNum type="arabicPeriod"/>
            </a:pPr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AutoNum type="arabicPeriod"/>
            </a:pPr>
            <a:endParaRPr lang="en-US" sz="1600" dirty="0">
              <a:latin typeface="Abadi" panose="020B0604020104020204" pitchFamily="34" charset="0"/>
            </a:endParaRPr>
          </a:p>
          <a:p>
            <a:pPr marL="342900" indent="-342900">
              <a:buAutoNum type="arabicPeriod"/>
            </a:pP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424DDC-2BCD-494E-B040-4A7CF8F643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79" b="6498"/>
          <a:stretch/>
        </p:blipFill>
        <p:spPr>
          <a:xfrm>
            <a:off x="3051603" y="499223"/>
            <a:ext cx="3181105" cy="5338788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F83F10-1C60-4E86-8C6E-E313E5534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60" y="623309"/>
            <a:ext cx="2628296" cy="5200233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F85B11-14EE-456E-934A-60265F177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508" y="623309"/>
            <a:ext cx="2389449" cy="3600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CFF894-5D21-4B8D-94BB-3BF6ABBBEBDE}"/>
              </a:ext>
            </a:extLst>
          </p:cNvPr>
          <p:cNvSpPr/>
          <p:nvPr/>
        </p:nvSpPr>
        <p:spPr>
          <a:xfrm>
            <a:off x="3127803" y="1313494"/>
            <a:ext cx="1825197" cy="229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44A358-7177-49E8-9B7F-22E83C301862}"/>
              </a:ext>
            </a:extLst>
          </p:cNvPr>
          <p:cNvSpPr/>
          <p:nvPr/>
        </p:nvSpPr>
        <p:spPr>
          <a:xfrm>
            <a:off x="3127802" y="2647469"/>
            <a:ext cx="1825197" cy="229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CDB9ED-0719-474D-8AB8-A11AADD19BAB}"/>
              </a:ext>
            </a:extLst>
          </p:cNvPr>
          <p:cNvSpPr/>
          <p:nvPr/>
        </p:nvSpPr>
        <p:spPr>
          <a:xfrm>
            <a:off x="3127802" y="3438047"/>
            <a:ext cx="1825197" cy="229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FB05FE-7282-4461-80A1-D1C9D0155AC4}"/>
              </a:ext>
            </a:extLst>
          </p:cNvPr>
          <p:cNvSpPr/>
          <p:nvPr/>
        </p:nvSpPr>
        <p:spPr>
          <a:xfrm>
            <a:off x="3127802" y="4580879"/>
            <a:ext cx="1825197" cy="2295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EA15AF-A700-4A42-A760-48B95BC0E71C}"/>
              </a:ext>
            </a:extLst>
          </p:cNvPr>
          <p:cNvSpPr/>
          <p:nvPr/>
        </p:nvSpPr>
        <p:spPr>
          <a:xfrm>
            <a:off x="6672085" y="762000"/>
            <a:ext cx="1825197" cy="1832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0231B3-7183-43C2-A0EC-13C2CE635760}"/>
              </a:ext>
            </a:extLst>
          </p:cNvPr>
          <p:cNvSpPr/>
          <p:nvPr/>
        </p:nvSpPr>
        <p:spPr>
          <a:xfrm>
            <a:off x="6672085" y="2156912"/>
            <a:ext cx="1825197" cy="1832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2DCF65-F307-414A-8072-92D51BDDAB35}"/>
              </a:ext>
            </a:extLst>
          </p:cNvPr>
          <p:cNvSpPr/>
          <p:nvPr/>
        </p:nvSpPr>
        <p:spPr>
          <a:xfrm>
            <a:off x="6672085" y="3600450"/>
            <a:ext cx="1825197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6AE92F-6232-4C8A-AEF3-9B9556DE5959}"/>
              </a:ext>
            </a:extLst>
          </p:cNvPr>
          <p:cNvSpPr/>
          <p:nvPr/>
        </p:nvSpPr>
        <p:spPr>
          <a:xfrm>
            <a:off x="6672085" y="5436209"/>
            <a:ext cx="1825197" cy="44791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0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07D29B-1EDE-8ABB-35BB-8043FF4D9F18}"/>
              </a:ext>
            </a:extLst>
          </p:cNvPr>
          <p:cNvSpPr txBox="1"/>
          <p:nvPr/>
        </p:nvSpPr>
        <p:spPr>
          <a:xfrm>
            <a:off x="499561" y="499222"/>
            <a:ext cx="377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Load [kWh/m2/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hr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] to CO2 [kg/kWh]  </a:t>
            </a:r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2D18EF6-0C1C-4A7C-88F2-B0C11E57D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31" y="676275"/>
            <a:ext cx="4555026" cy="52639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1AD4D7-81A1-4F76-920C-88BBA8C800F6}"/>
              </a:ext>
            </a:extLst>
          </p:cNvPr>
          <p:cNvSpPr/>
          <p:nvPr/>
        </p:nvSpPr>
        <p:spPr>
          <a:xfrm>
            <a:off x="6336786" y="960923"/>
            <a:ext cx="4369313" cy="25728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592D03-8456-4DD7-8F62-F9F62A1EB324}"/>
              </a:ext>
            </a:extLst>
          </p:cNvPr>
          <p:cNvSpPr/>
          <p:nvPr/>
        </p:nvSpPr>
        <p:spPr>
          <a:xfrm>
            <a:off x="9055760" y="1285228"/>
            <a:ext cx="1278865" cy="21437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B1C981-79EF-446C-8940-55C05988E711}"/>
              </a:ext>
            </a:extLst>
          </p:cNvPr>
          <p:cNvSpPr txBox="1"/>
          <p:nvPr/>
        </p:nvSpPr>
        <p:spPr>
          <a:xfrm>
            <a:off x="457771" y="2357113"/>
            <a:ext cx="518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Electricity Emission Factor CO2 [kg/kWh] for Missouri</a:t>
            </a:r>
          </a:p>
        </p:txBody>
      </p:sp>
    </p:spTree>
    <p:extLst>
      <p:ext uri="{BB962C8B-B14F-4D97-AF65-F5344CB8AC3E}">
        <p14:creationId xmlns:p14="http://schemas.microsoft.com/office/powerpoint/2010/main" val="92364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07D29B-1EDE-8ABB-35BB-8043FF4D9F18}"/>
              </a:ext>
            </a:extLst>
          </p:cNvPr>
          <p:cNvSpPr txBox="1"/>
          <p:nvPr/>
        </p:nvSpPr>
        <p:spPr>
          <a:xfrm>
            <a:off x="499561" y="499222"/>
            <a:ext cx="482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Settings for sensor data inclusion in the platform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3AA14A-E10C-42E6-AF78-39BE752754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7"/>
          <a:stretch/>
        </p:blipFill>
        <p:spPr>
          <a:xfrm>
            <a:off x="57150" y="1253540"/>
            <a:ext cx="12077700" cy="49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8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4448E23F-0C33-431C-A8B4-39A798BAC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71" b="70811"/>
          <a:stretch/>
        </p:blipFill>
        <p:spPr>
          <a:xfrm>
            <a:off x="1118251" y="1901228"/>
            <a:ext cx="10255242" cy="1222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CB277-CB2F-490F-9A64-6298DADE84A9}"/>
              </a:ext>
            </a:extLst>
          </p:cNvPr>
          <p:cNvSpPr txBox="1"/>
          <p:nvPr/>
        </p:nvSpPr>
        <p:spPr>
          <a:xfrm>
            <a:off x="4130365" y="742385"/>
            <a:ext cx="400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Smart Building Performance Parameters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E5E385-B97D-45D2-9BBE-28CB48E9C41D}"/>
              </a:ext>
            </a:extLst>
          </p:cNvPr>
          <p:cNvSpPr txBox="1"/>
          <p:nvPr/>
        </p:nvSpPr>
        <p:spPr>
          <a:xfrm>
            <a:off x="1489335" y="3331675"/>
            <a:ext cx="1433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Controlling HVAC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7697B5E-42D6-40D1-9B3E-6EFAC6427AFE}"/>
              </a:ext>
            </a:extLst>
          </p:cNvPr>
          <p:cNvSpPr txBox="1"/>
          <p:nvPr/>
        </p:nvSpPr>
        <p:spPr>
          <a:xfrm>
            <a:off x="3612313" y="3331673"/>
            <a:ext cx="21687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Controlling Airflow &amp; Noise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BF0D57-CC5C-4740-945B-ADB5C9565A89}"/>
              </a:ext>
            </a:extLst>
          </p:cNvPr>
          <p:cNvSpPr txBox="1"/>
          <p:nvPr/>
        </p:nvSpPr>
        <p:spPr>
          <a:xfrm>
            <a:off x="5986937" y="3331675"/>
            <a:ext cx="2606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Controlling Water Vapor flow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894743A-7606-427E-AF3B-7C5BB7C893AF}"/>
              </a:ext>
            </a:extLst>
          </p:cNvPr>
          <p:cNvSpPr txBox="1"/>
          <p:nvPr/>
        </p:nvSpPr>
        <p:spPr>
          <a:xfrm>
            <a:off x="9683697" y="3076594"/>
            <a:ext cx="12890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Controlling </a:t>
            </a:r>
          </a:p>
          <a:p>
            <a:r>
              <a:rPr lang="en-US" sz="1400" dirty="0"/>
              <a:t>Lighting and </a:t>
            </a:r>
          </a:p>
          <a:p>
            <a:r>
              <a:rPr lang="en-US" sz="1400" dirty="0"/>
              <a:t>Solar Radiation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1102A42-EAA4-4D8F-BFB4-7249F545D371}"/>
              </a:ext>
            </a:extLst>
          </p:cNvPr>
          <p:cNvSpPr txBox="1"/>
          <p:nvPr/>
        </p:nvSpPr>
        <p:spPr>
          <a:xfrm>
            <a:off x="1661789" y="5585398"/>
            <a:ext cx="137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24/7 monitoring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C39A9F4-5737-42CB-95A8-1CA930E8265A}"/>
              </a:ext>
            </a:extLst>
          </p:cNvPr>
          <p:cNvSpPr txBox="1"/>
          <p:nvPr/>
        </p:nvSpPr>
        <p:spPr>
          <a:xfrm>
            <a:off x="3762591" y="5570009"/>
            <a:ext cx="1457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Controlling Fire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5CF58A-E860-4460-BCE1-637A3A3402C5}"/>
              </a:ext>
            </a:extLst>
          </p:cNvPr>
          <p:cNvSpPr txBox="1"/>
          <p:nvPr/>
        </p:nvSpPr>
        <p:spPr>
          <a:xfrm>
            <a:off x="5866083" y="5572995"/>
            <a:ext cx="2600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Considering Outer Influences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1FC77F9-655C-48E9-8A1A-D36619084790}"/>
              </a:ext>
            </a:extLst>
          </p:cNvPr>
          <p:cNvSpPr txBox="1"/>
          <p:nvPr/>
        </p:nvSpPr>
        <p:spPr>
          <a:xfrm>
            <a:off x="9081490" y="5570009"/>
            <a:ext cx="1763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Considering Liquid </a:t>
            </a:r>
          </a:p>
          <a:p>
            <a:r>
              <a:rPr lang="en-US" sz="1600" dirty="0"/>
              <a:t>Penetration</a:t>
            </a:r>
          </a:p>
        </p:txBody>
      </p:sp>
      <p:pic>
        <p:nvPicPr>
          <p:cNvPr id="79" name="Picture 78" descr="Shape&#10;&#10;Description automatically generated">
            <a:extLst>
              <a:ext uri="{FF2B5EF4-FFF2-40B4-BE49-F238E27FC236}">
                <a16:creationId xmlns:a16="http://schemas.microsoft.com/office/drawing/2014/main" id="{5EF74031-40B3-41D8-A4D2-7BC74E048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304" b="18406"/>
          <a:stretch/>
        </p:blipFill>
        <p:spPr>
          <a:xfrm>
            <a:off x="1118251" y="3920598"/>
            <a:ext cx="10255242" cy="147706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A5BD1C1-133B-45A8-941E-73F6663BA024}"/>
              </a:ext>
            </a:extLst>
          </p:cNvPr>
          <p:cNvSpPr/>
          <p:nvPr/>
        </p:nvSpPr>
        <p:spPr>
          <a:xfrm>
            <a:off x="1066646" y="1544104"/>
            <a:ext cx="2358498" cy="23584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A2AE56D-40A9-4687-8B07-3CAB786662F9}"/>
              </a:ext>
            </a:extLst>
          </p:cNvPr>
          <p:cNvSpPr/>
          <p:nvPr/>
        </p:nvSpPr>
        <p:spPr>
          <a:xfrm>
            <a:off x="9081490" y="1562100"/>
            <a:ext cx="2358498" cy="23584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03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54D925D-F22E-4797-A762-0EB31D69F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19" y="3181077"/>
            <a:ext cx="812158" cy="540347"/>
          </a:xfrm>
          <a:prstGeom prst="rect">
            <a:avLst/>
          </a:prstGeom>
        </p:spPr>
      </p:pic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E6C822E5-7C56-482B-AC19-E8832F4752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9335" y="2704404"/>
            <a:ext cx="337610" cy="394571"/>
          </a:xfrm>
          <a:prstGeom prst="rect">
            <a:avLst/>
          </a:prstGeom>
        </p:spPr>
      </p:pic>
      <p:sp>
        <p:nvSpPr>
          <p:cNvPr id="2" name="Arrow: Chevron 1">
            <a:extLst>
              <a:ext uri="{FF2B5EF4-FFF2-40B4-BE49-F238E27FC236}">
                <a16:creationId xmlns:a16="http://schemas.microsoft.com/office/drawing/2014/main" id="{69B3F87D-9249-44E4-B578-3822E5BBBD8B}"/>
              </a:ext>
            </a:extLst>
          </p:cNvPr>
          <p:cNvSpPr/>
          <p:nvPr/>
        </p:nvSpPr>
        <p:spPr>
          <a:xfrm>
            <a:off x="2510311" y="528733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99D90-2D7B-482F-837F-CFA1BA85A5D6}"/>
              </a:ext>
            </a:extLst>
          </p:cNvPr>
          <p:cNvSpPr txBox="1"/>
          <p:nvPr/>
        </p:nvSpPr>
        <p:spPr>
          <a:xfrm>
            <a:off x="46404" y="604795"/>
            <a:ext cx="25519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Data &amp; Model Generation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06D0A-81E8-4D97-B5AE-C7F38B5A5C1C}"/>
              </a:ext>
            </a:extLst>
          </p:cNvPr>
          <p:cNvSpPr/>
          <p:nvPr/>
        </p:nvSpPr>
        <p:spPr>
          <a:xfrm>
            <a:off x="172015" y="2121224"/>
            <a:ext cx="2181751" cy="10388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95A31C-222B-4EDF-B44A-63632719DC66}"/>
              </a:ext>
            </a:extLst>
          </p:cNvPr>
          <p:cNvSpPr txBox="1"/>
          <p:nvPr/>
        </p:nvSpPr>
        <p:spPr>
          <a:xfrm>
            <a:off x="117568" y="1855094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Geometric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FD4A3-79D3-4251-BCD9-1B543BCE365A}"/>
              </a:ext>
            </a:extLst>
          </p:cNvPr>
          <p:cNvSpPr txBox="1"/>
          <p:nvPr/>
        </p:nvSpPr>
        <p:spPr>
          <a:xfrm>
            <a:off x="172015" y="2158178"/>
            <a:ext cx="218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GIS Shape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Building Information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IFC for 3D visualization platform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DEFE7E-3983-4B1A-B857-B4EC204100A1}"/>
              </a:ext>
            </a:extLst>
          </p:cNvPr>
          <p:cNvSpPr/>
          <p:nvPr/>
        </p:nvSpPr>
        <p:spPr>
          <a:xfrm>
            <a:off x="172015" y="5574790"/>
            <a:ext cx="2181751" cy="10388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C4B50D-9FCB-4EEE-90C9-821C2FA9FD60}"/>
              </a:ext>
            </a:extLst>
          </p:cNvPr>
          <p:cNvSpPr txBox="1"/>
          <p:nvPr/>
        </p:nvSpPr>
        <p:spPr>
          <a:xfrm>
            <a:off x="117568" y="5308660"/>
            <a:ext cx="1030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Sensor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9F8F2E-7C65-4B64-B307-0BD1962C7B87}"/>
              </a:ext>
            </a:extLst>
          </p:cNvPr>
          <p:cNvSpPr txBox="1"/>
          <p:nvPr/>
        </p:nvSpPr>
        <p:spPr>
          <a:xfrm>
            <a:off x="172015" y="5684168"/>
            <a:ext cx="218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Occupancy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Daylighting/Lighting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Thermal data</a:t>
            </a:r>
          </a:p>
        </p:txBody>
      </p:sp>
      <p:pic>
        <p:nvPicPr>
          <p:cNvPr id="26" name="Picture 25" descr="Chart, logo, company name, funnel chart&#10;&#10;Description automatically generated">
            <a:extLst>
              <a:ext uri="{FF2B5EF4-FFF2-40B4-BE49-F238E27FC236}">
                <a16:creationId xmlns:a16="http://schemas.microsoft.com/office/drawing/2014/main" id="{067067D5-F0ED-44BF-8D14-52E586D6C4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8" t="20139" r="19167" b="26546"/>
          <a:stretch/>
        </p:blipFill>
        <p:spPr>
          <a:xfrm>
            <a:off x="1786287" y="6178652"/>
            <a:ext cx="443497" cy="41797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C6A450A-E30C-444C-A8BD-BD3F7453E790}"/>
              </a:ext>
            </a:extLst>
          </p:cNvPr>
          <p:cNvSpPr/>
          <p:nvPr/>
        </p:nvSpPr>
        <p:spPr>
          <a:xfrm>
            <a:off x="172015" y="3848100"/>
            <a:ext cx="2181751" cy="10388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94D2DF-38BC-47AE-9191-CC2D844923AF}"/>
              </a:ext>
            </a:extLst>
          </p:cNvPr>
          <p:cNvSpPr txBox="1"/>
          <p:nvPr/>
        </p:nvSpPr>
        <p:spPr>
          <a:xfrm>
            <a:off x="117568" y="3581970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Non-geometric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B6644-808A-4782-9CC0-53B39DA08203}"/>
              </a:ext>
            </a:extLst>
          </p:cNvPr>
          <p:cNvSpPr txBox="1"/>
          <p:nvPr/>
        </p:nvSpPr>
        <p:spPr>
          <a:xfrm>
            <a:off x="172015" y="3957478"/>
            <a:ext cx="2181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Weather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Building Schedule (Template)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B13283D7-27CD-41CE-91F3-D87D8F1D15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16050" r="14402" b="18718"/>
          <a:stretch/>
        </p:blipFill>
        <p:spPr>
          <a:xfrm>
            <a:off x="1786286" y="4353453"/>
            <a:ext cx="470659" cy="438543"/>
          </a:xfrm>
          <a:prstGeom prst="rect">
            <a:avLst/>
          </a:prstGeom>
        </p:spPr>
      </p:pic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49EE2F98-C495-44CB-913F-A5C04D3E5B0B}"/>
              </a:ext>
            </a:extLst>
          </p:cNvPr>
          <p:cNvSpPr/>
          <p:nvPr/>
        </p:nvSpPr>
        <p:spPr>
          <a:xfrm>
            <a:off x="5527151" y="528733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100823-0D86-4124-A3F2-87FD67E15BF2}"/>
              </a:ext>
            </a:extLst>
          </p:cNvPr>
          <p:cNvSpPr txBox="1"/>
          <p:nvPr/>
        </p:nvSpPr>
        <p:spPr>
          <a:xfrm>
            <a:off x="3416573" y="604795"/>
            <a:ext cx="2110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Simulation Interface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EFB28-0DD1-4456-B425-823C1391CE10}"/>
              </a:ext>
            </a:extLst>
          </p:cNvPr>
          <p:cNvSpPr/>
          <p:nvPr/>
        </p:nvSpPr>
        <p:spPr>
          <a:xfrm>
            <a:off x="3074201" y="3160109"/>
            <a:ext cx="2181751" cy="14437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571823-E8EF-44AC-A40B-985387B25E72}"/>
              </a:ext>
            </a:extLst>
          </p:cNvPr>
          <p:cNvSpPr txBox="1"/>
          <p:nvPr/>
        </p:nvSpPr>
        <p:spPr>
          <a:xfrm>
            <a:off x="3019754" y="2893979"/>
            <a:ext cx="22926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Parametric Simulation Engine</a:t>
            </a:r>
          </a:p>
        </p:txBody>
      </p:sp>
      <p:pic>
        <p:nvPicPr>
          <p:cNvPr id="40" name="Picture 39" descr="A picture containing shape&#10;&#10;Description automatically generated">
            <a:extLst>
              <a:ext uri="{FF2B5EF4-FFF2-40B4-BE49-F238E27FC236}">
                <a16:creationId xmlns:a16="http://schemas.microsoft.com/office/drawing/2014/main" id="{5CC2964D-4B31-4C04-A26A-8976B23148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" t="6490" r="82872" b="68801"/>
          <a:stretch/>
        </p:blipFill>
        <p:spPr>
          <a:xfrm>
            <a:off x="3212061" y="3751231"/>
            <a:ext cx="415123" cy="425527"/>
          </a:xfrm>
          <a:prstGeom prst="rect">
            <a:avLst/>
          </a:prstGeom>
        </p:spPr>
      </p:pic>
      <p:pic>
        <p:nvPicPr>
          <p:cNvPr id="41" name="Picture 4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DE20088-9E2F-4FD1-80CD-11CF34D119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32" y="3751231"/>
            <a:ext cx="582648" cy="387365"/>
          </a:xfrm>
          <a:prstGeom prst="rect">
            <a:avLst/>
          </a:prstGeom>
        </p:spPr>
      </p:pic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E7FCEF76-AC68-4A92-BD5C-9F66EBB83D8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1" t="6490" r="62771" b="69440"/>
          <a:stretch/>
        </p:blipFill>
        <p:spPr>
          <a:xfrm>
            <a:off x="3863173" y="3756737"/>
            <a:ext cx="478060" cy="414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A9C9D5-2F63-47F0-BC32-4A63110564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13408" r="64863" b="16822"/>
          <a:stretch/>
        </p:blipFill>
        <p:spPr>
          <a:xfrm>
            <a:off x="3609077" y="3261961"/>
            <a:ext cx="357445" cy="40126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00A9FB4-5EDC-4A0F-A815-AC2DE01601B8}"/>
              </a:ext>
            </a:extLst>
          </p:cNvPr>
          <p:cNvSpPr txBox="1"/>
          <p:nvPr/>
        </p:nvSpPr>
        <p:spPr>
          <a:xfrm>
            <a:off x="3212061" y="4290742"/>
            <a:ext cx="21817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SAVE THE TRAINING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FEA79E-F74F-481E-A94B-8EFBDFAF1FA8}"/>
              </a:ext>
            </a:extLst>
          </p:cNvPr>
          <p:cNvSpPr txBox="1"/>
          <p:nvPr/>
        </p:nvSpPr>
        <p:spPr>
          <a:xfrm>
            <a:off x="3546458" y="884734"/>
            <a:ext cx="19806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Physics-based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Save the training data for ML algorithm-based algorithm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3D57F3-A37A-4F0E-BD04-B086CEE0252B}"/>
              </a:ext>
            </a:extLst>
          </p:cNvPr>
          <p:cNvSpPr txBox="1"/>
          <p:nvPr/>
        </p:nvSpPr>
        <p:spPr>
          <a:xfrm>
            <a:off x="373073" y="864738"/>
            <a:ext cx="19806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Location specific building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Converge geometric, non geometric &amp; Sensor data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4FF1AD3-729F-499D-92E0-76E6C430735A}"/>
              </a:ext>
            </a:extLst>
          </p:cNvPr>
          <p:cNvCxnSpPr>
            <a:stCxn id="7" idx="3"/>
            <a:endCxn id="37" idx="1"/>
          </p:cNvCxnSpPr>
          <p:nvPr/>
        </p:nvCxnSpPr>
        <p:spPr>
          <a:xfrm>
            <a:off x="2353766" y="2573677"/>
            <a:ext cx="720435" cy="1308282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EA0F1CB-4742-4A8F-8F55-4DEAAE563A94}"/>
              </a:ext>
            </a:extLst>
          </p:cNvPr>
          <p:cNvCxnSpPr>
            <a:stCxn id="29" idx="3"/>
          </p:cNvCxnSpPr>
          <p:nvPr/>
        </p:nvCxnSpPr>
        <p:spPr>
          <a:xfrm flipV="1">
            <a:off x="2353766" y="3957478"/>
            <a:ext cx="720435" cy="323166"/>
          </a:xfrm>
          <a:prstGeom prst="bentConnector3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E3168BB-B494-496B-8390-DF314F37E703}"/>
              </a:ext>
            </a:extLst>
          </p:cNvPr>
          <p:cNvSpPr/>
          <p:nvPr/>
        </p:nvSpPr>
        <p:spPr>
          <a:xfrm>
            <a:off x="7696291" y="3168117"/>
            <a:ext cx="1901856" cy="14437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6BACDA-56BE-43DB-863B-1E9A1C141DC8}"/>
              </a:ext>
            </a:extLst>
          </p:cNvPr>
          <p:cNvSpPr txBox="1"/>
          <p:nvPr/>
        </p:nvSpPr>
        <p:spPr>
          <a:xfrm>
            <a:off x="7641843" y="2901987"/>
            <a:ext cx="2002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3D Visualization Platform</a:t>
            </a:r>
          </a:p>
        </p:txBody>
      </p:sp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625F9E04-EA7B-41C2-A93B-733182E823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7"/>
          <a:stretch/>
        </p:blipFill>
        <p:spPr>
          <a:xfrm>
            <a:off x="7795711" y="3206634"/>
            <a:ext cx="1552610" cy="828366"/>
          </a:xfrm>
          <a:prstGeom prst="rect">
            <a:avLst/>
          </a:prstGeom>
        </p:spPr>
      </p:pic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21913B6-8F81-4C8F-B38A-929FE46E0912}"/>
              </a:ext>
            </a:extLst>
          </p:cNvPr>
          <p:cNvCxnSpPr>
            <a:cxnSpLocks/>
            <a:stCxn id="23" idx="3"/>
            <a:endCxn id="69" idx="4"/>
          </p:cNvCxnSpPr>
          <p:nvPr/>
        </p:nvCxnSpPr>
        <p:spPr>
          <a:xfrm flipV="1">
            <a:off x="2353766" y="4482421"/>
            <a:ext cx="4174426" cy="1524913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F97BD5F-1CEF-4BB5-9CEC-DCD2773547D3}"/>
              </a:ext>
            </a:extLst>
          </p:cNvPr>
          <p:cNvCxnSpPr>
            <a:cxnSpLocks/>
          </p:cNvCxnSpPr>
          <p:nvPr/>
        </p:nvCxnSpPr>
        <p:spPr>
          <a:xfrm>
            <a:off x="2353766" y="2506352"/>
            <a:ext cx="5342524" cy="1261615"/>
          </a:xfrm>
          <a:prstGeom prst="bentConnector3">
            <a:avLst>
              <a:gd name="adj1" fmla="val 94399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1C80245-E7D0-4132-ADCA-0419BF8E9C1C}"/>
              </a:ext>
            </a:extLst>
          </p:cNvPr>
          <p:cNvSpPr/>
          <p:nvPr/>
        </p:nvSpPr>
        <p:spPr>
          <a:xfrm>
            <a:off x="5928688" y="3283413"/>
            <a:ext cx="1199008" cy="119900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811D544-EDCA-42AE-932A-574F0D187B9C}"/>
              </a:ext>
            </a:extLst>
          </p:cNvPr>
          <p:cNvCxnSpPr>
            <a:cxnSpLocks/>
            <a:stCxn id="37" idx="3"/>
            <a:endCxn id="69" idx="2"/>
          </p:cNvCxnSpPr>
          <p:nvPr/>
        </p:nvCxnSpPr>
        <p:spPr>
          <a:xfrm>
            <a:off x="5255952" y="3881959"/>
            <a:ext cx="672736" cy="958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FCD0BF6-D72F-4835-AD15-2236D1C92ACE}"/>
              </a:ext>
            </a:extLst>
          </p:cNvPr>
          <p:cNvCxnSpPr>
            <a:cxnSpLocks/>
            <a:stCxn id="69" idx="6"/>
            <a:endCxn id="58" idx="1"/>
          </p:cNvCxnSpPr>
          <p:nvPr/>
        </p:nvCxnSpPr>
        <p:spPr>
          <a:xfrm>
            <a:off x="7127696" y="3882917"/>
            <a:ext cx="568595" cy="7050"/>
          </a:xfrm>
          <a:prstGeom prst="straightConnector1">
            <a:avLst/>
          </a:prstGeom>
          <a:ln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9E32B88-D3C3-4C6D-A63A-FB29332221C5}"/>
              </a:ext>
            </a:extLst>
          </p:cNvPr>
          <p:cNvSpPr txBox="1"/>
          <p:nvPr/>
        </p:nvSpPr>
        <p:spPr>
          <a:xfrm>
            <a:off x="5937507" y="3035191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ML algorithm</a:t>
            </a:r>
          </a:p>
        </p:txBody>
      </p:sp>
      <p:pic>
        <p:nvPicPr>
          <p:cNvPr id="95" name="Picture 94" descr="Icon&#10;&#10;Description automatically generated">
            <a:extLst>
              <a:ext uri="{FF2B5EF4-FFF2-40B4-BE49-F238E27FC236}">
                <a16:creationId xmlns:a16="http://schemas.microsoft.com/office/drawing/2014/main" id="{80486CFF-8D4C-42F7-9A54-DD3002E09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899" y="3399020"/>
            <a:ext cx="408169" cy="408169"/>
          </a:xfrm>
          <a:prstGeom prst="rect">
            <a:avLst/>
          </a:prstGeom>
        </p:spPr>
      </p:pic>
      <p:pic>
        <p:nvPicPr>
          <p:cNvPr id="97" name="Picture 96" descr="Logo&#10;&#10;Description automatically generated">
            <a:extLst>
              <a:ext uri="{FF2B5EF4-FFF2-40B4-BE49-F238E27FC236}">
                <a16:creationId xmlns:a16="http://schemas.microsoft.com/office/drawing/2014/main" id="{06F93AA7-03CF-469B-A0B7-EEBAC7C277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1" y="3925285"/>
            <a:ext cx="435633" cy="234516"/>
          </a:xfrm>
          <a:prstGeom prst="rect">
            <a:avLst/>
          </a:prstGeom>
        </p:spPr>
      </p:pic>
      <p:pic>
        <p:nvPicPr>
          <p:cNvPr id="99" name="Picture 98" descr="Shape&#10;&#10;Description automatically generated">
            <a:extLst>
              <a:ext uri="{FF2B5EF4-FFF2-40B4-BE49-F238E27FC236}">
                <a16:creationId xmlns:a16="http://schemas.microsoft.com/office/drawing/2014/main" id="{E84B912E-1735-4940-AA1A-5242B528D9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48" y="4116740"/>
            <a:ext cx="312961" cy="334608"/>
          </a:xfrm>
          <a:prstGeom prst="rect">
            <a:avLst/>
          </a:prstGeom>
        </p:spPr>
      </p:pic>
      <p:pic>
        <p:nvPicPr>
          <p:cNvPr id="101" name="Picture 100" descr="Icon&#10;&#10;Description automatically generated">
            <a:extLst>
              <a:ext uri="{FF2B5EF4-FFF2-40B4-BE49-F238E27FC236}">
                <a16:creationId xmlns:a16="http://schemas.microsoft.com/office/drawing/2014/main" id="{A897D78E-735B-4EA7-A88B-06020156C0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83" y="3823230"/>
            <a:ext cx="399107" cy="399107"/>
          </a:xfrm>
          <a:prstGeom prst="rect">
            <a:avLst/>
          </a:prstGeom>
        </p:spPr>
      </p:pic>
      <p:sp>
        <p:nvSpPr>
          <p:cNvPr id="106" name="Arrow: Chevron 105">
            <a:extLst>
              <a:ext uri="{FF2B5EF4-FFF2-40B4-BE49-F238E27FC236}">
                <a16:creationId xmlns:a16="http://schemas.microsoft.com/office/drawing/2014/main" id="{0B772F86-4C69-4D5A-ADE1-C3B910B002CE}"/>
              </a:ext>
            </a:extLst>
          </p:cNvPr>
          <p:cNvSpPr/>
          <p:nvPr/>
        </p:nvSpPr>
        <p:spPr>
          <a:xfrm>
            <a:off x="7529589" y="524042"/>
            <a:ext cx="271348" cy="544996"/>
          </a:xfrm>
          <a:prstGeom prst="chevron">
            <a:avLst>
              <a:gd name="adj" fmla="val 7142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31E2877-3FEA-4735-A0DF-50E4B313D509}"/>
              </a:ext>
            </a:extLst>
          </p:cNvPr>
          <p:cNvSpPr txBox="1"/>
          <p:nvPr/>
        </p:nvSpPr>
        <p:spPr>
          <a:xfrm>
            <a:off x="5833291" y="600104"/>
            <a:ext cx="1696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Carbon Analysis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AA14F8A-42C1-423F-9128-E7FF8F09AE30}"/>
              </a:ext>
            </a:extLst>
          </p:cNvPr>
          <p:cNvSpPr txBox="1"/>
          <p:nvPr/>
        </p:nvSpPr>
        <p:spPr>
          <a:xfrm>
            <a:off x="5928688" y="880043"/>
            <a:ext cx="1872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Building carbon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Building carbon prediction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464FC56-3BEF-4161-8D73-35F65FC7BAD2}"/>
              </a:ext>
            </a:extLst>
          </p:cNvPr>
          <p:cNvSpPr txBox="1"/>
          <p:nvPr/>
        </p:nvSpPr>
        <p:spPr>
          <a:xfrm>
            <a:off x="7958686" y="604571"/>
            <a:ext cx="1443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3D Visualizer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FD34264-4593-48EF-9C88-9F98F61225F3}"/>
              </a:ext>
            </a:extLst>
          </p:cNvPr>
          <p:cNvSpPr txBox="1"/>
          <p:nvPr/>
        </p:nvSpPr>
        <p:spPr>
          <a:xfrm>
            <a:off x="8051562" y="885180"/>
            <a:ext cx="18722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prediction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3D BIM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ambria" panose="02040503050406030204" pitchFamily="18" charset="0"/>
                <a:ea typeface="Cambria" panose="02040503050406030204" pitchFamily="18" charset="0"/>
              </a:rPr>
              <a:t>Bring the sensor data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15C52EB-7882-4DB7-A2FD-42C6CD9D0988}"/>
              </a:ext>
            </a:extLst>
          </p:cNvPr>
          <p:cNvSpPr txBox="1"/>
          <p:nvPr/>
        </p:nvSpPr>
        <p:spPr>
          <a:xfrm>
            <a:off x="7662572" y="4004917"/>
            <a:ext cx="2124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Occupancy, 3D building, Graphs of the CO2 performance &amp; prediction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2402E461-F481-67E7-7037-258437AF8729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353766" y="4603809"/>
            <a:ext cx="1811311" cy="1246658"/>
          </a:xfrm>
          <a:prstGeom prst="bentConnector2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8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19" grpId="0"/>
      <p:bldP spid="7" grpId="0"/>
      <p:bldP spid="21" grpId="0" animBg="1"/>
      <p:bldP spid="22" grpId="0"/>
      <p:bldP spid="23" grpId="0"/>
      <p:bldP spid="27" grpId="0" animBg="1"/>
      <p:bldP spid="28" grpId="0"/>
      <p:bldP spid="29" grpId="0"/>
      <p:bldP spid="35" grpId="0" animBg="1"/>
      <p:bldP spid="36" grpId="0"/>
      <p:bldP spid="37" grpId="0" animBg="1"/>
      <p:bldP spid="38" grpId="0"/>
      <p:bldP spid="49" grpId="0"/>
      <p:bldP spid="51" grpId="0"/>
      <p:bldP spid="52" grpId="0"/>
      <p:bldP spid="58" grpId="0" animBg="1"/>
      <p:bldP spid="59" grpId="0"/>
      <p:bldP spid="69" grpId="0" animBg="1"/>
      <p:bldP spid="93" grpId="0"/>
      <p:bldP spid="106" grpId="0" animBg="1"/>
      <p:bldP spid="107" grpId="0"/>
      <p:bldP spid="108" grpId="0"/>
      <p:bldP spid="110" grpId="0"/>
      <p:bldP spid="111" grpId="0"/>
      <p:bldP spid="1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4FC7AB4-5053-4867-9234-9F83160CD6A3}"/>
              </a:ext>
            </a:extLst>
          </p:cNvPr>
          <p:cNvGrpSpPr/>
          <p:nvPr/>
        </p:nvGrpSpPr>
        <p:grpSpPr>
          <a:xfrm>
            <a:off x="1051465" y="2112841"/>
            <a:ext cx="1990858" cy="2300898"/>
            <a:chOff x="4567549" y="64451"/>
            <a:chExt cx="1990858" cy="230089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A7A86A9-A577-42AE-8E94-2C5233D77E84}"/>
                </a:ext>
              </a:extLst>
            </p:cNvPr>
            <p:cNvGrpSpPr/>
            <p:nvPr/>
          </p:nvGrpSpPr>
          <p:grpSpPr>
            <a:xfrm>
              <a:off x="4567549" y="286884"/>
              <a:ext cx="1990858" cy="2078465"/>
              <a:chOff x="582699" y="4291758"/>
              <a:chExt cx="1990858" cy="207846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B3606F-3134-4477-A533-B662B01C23DC}"/>
                  </a:ext>
                </a:extLst>
              </p:cNvPr>
              <p:cNvSpPr txBox="1"/>
              <p:nvPr/>
            </p:nvSpPr>
            <p:spPr>
              <a:xfrm>
                <a:off x="674683" y="4292872"/>
                <a:ext cx="1890554" cy="5762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Daylighting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Lighting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37880-A5B8-4606-B92D-421BC58B17E1}"/>
                  </a:ext>
                </a:extLst>
              </p:cNvPr>
              <p:cNvSpPr txBox="1"/>
              <p:nvPr/>
            </p:nvSpPr>
            <p:spPr>
              <a:xfrm>
                <a:off x="683003" y="5846487"/>
                <a:ext cx="1890554" cy="5237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Humidity</a:t>
                </a:r>
              </a:p>
            </p:txBody>
          </p:sp>
          <p:sp>
            <p:nvSpPr>
              <p:cNvPr id="74" name="Rounded Rectangle 3">
                <a:extLst>
                  <a:ext uri="{FF2B5EF4-FFF2-40B4-BE49-F238E27FC236}">
                    <a16:creationId xmlns:a16="http://schemas.microsoft.com/office/drawing/2014/main" id="{512AC9A8-885D-4FDD-8A46-F5E01318A600}"/>
                  </a:ext>
                </a:extLst>
              </p:cNvPr>
              <p:cNvSpPr/>
              <p:nvPr/>
            </p:nvSpPr>
            <p:spPr>
              <a:xfrm>
                <a:off x="582699" y="4291758"/>
                <a:ext cx="1478334" cy="589345"/>
              </a:xfrm>
              <a:prstGeom prst="roundRect">
                <a:avLst>
                  <a:gd name="adj" fmla="val 9072"/>
                </a:avLst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0">
                <a:schemeClr val="dk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Tx/>
                  <a:buFont typeface="ATT Aleck Sans" panose="020B0604020202020204" pitchFamily="34" charset="0"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C158280-1AC9-4590-90C9-38DB64225339}"/>
                </a:ext>
              </a:extLst>
            </p:cNvPr>
            <p:cNvSpPr txBox="1"/>
            <p:nvPr/>
          </p:nvSpPr>
          <p:spPr>
            <a:xfrm>
              <a:off x="4620888" y="64451"/>
              <a:ext cx="1080856" cy="2546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 Data Platform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43C96B-BC82-4B0A-BC4D-77D88337F796}"/>
              </a:ext>
            </a:extLst>
          </p:cNvPr>
          <p:cNvGrpSpPr/>
          <p:nvPr/>
        </p:nvGrpSpPr>
        <p:grpSpPr>
          <a:xfrm>
            <a:off x="5622900" y="2341049"/>
            <a:ext cx="1338063" cy="2700408"/>
            <a:chOff x="4083865" y="79441"/>
            <a:chExt cx="1338063" cy="270040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09BEF0E-901A-49CF-8C70-E72695415449}"/>
                </a:ext>
              </a:extLst>
            </p:cNvPr>
            <p:cNvGrpSpPr/>
            <p:nvPr/>
          </p:nvGrpSpPr>
          <p:grpSpPr>
            <a:xfrm>
              <a:off x="4083865" y="286884"/>
              <a:ext cx="1338063" cy="2492965"/>
              <a:chOff x="99015" y="4291758"/>
              <a:chExt cx="1338063" cy="2492965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DF0CA1A-2ED1-4D5E-ABE4-E99EE4845665}"/>
                  </a:ext>
                </a:extLst>
              </p:cNvPr>
              <p:cNvSpPr txBox="1"/>
              <p:nvPr/>
            </p:nvSpPr>
            <p:spPr>
              <a:xfrm>
                <a:off x="321498" y="4395748"/>
                <a:ext cx="768491" cy="3669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ounded Rectangle 3">
                <a:extLst>
                  <a:ext uri="{FF2B5EF4-FFF2-40B4-BE49-F238E27FC236}">
                    <a16:creationId xmlns:a16="http://schemas.microsoft.com/office/drawing/2014/main" id="{33B71475-4DFB-45A7-B1C0-08F8443A5C7D}"/>
                  </a:ext>
                </a:extLst>
              </p:cNvPr>
              <p:cNvSpPr/>
              <p:nvPr/>
            </p:nvSpPr>
            <p:spPr>
              <a:xfrm>
                <a:off x="99015" y="4291758"/>
                <a:ext cx="1338063" cy="2492965"/>
              </a:xfrm>
              <a:prstGeom prst="roundRect">
                <a:avLst>
                  <a:gd name="adj" fmla="val 9072"/>
                </a:avLst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0">
                <a:schemeClr val="dk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Tx/>
                  <a:buFont typeface="ATT Aleck Sans" panose="020B0604020202020204" pitchFamily="34" charset="0"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FF821A-4FC1-4849-B16F-207E8B4DFCC1}"/>
                </a:ext>
              </a:extLst>
            </p:cNvPr>
            <p:cNvSpPr txBox="1"/>
            <p:nvPr/>
          </p:nvSpPr>
          <p:spPr>
            <a:xfrm>
              <a:off x="4430138" y="79441"/>
              <a:ext cx="520912" cy="2546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" name="Rounded Rectangle 3">
            <a:extLst>
              <a:ext uri="{FF2B5EF4-FFF2-40B4-BE49-F238E27FC236}">
                <a16:creationId xmlns:a16="http://schemas.microsoft.com/office/drawing/2014/main" id="{263EA6A8-BBB1-46AF-BDEF-23505D5235D8}"/>
              </a:ext>
            </a:extLst>
          </p:cNvPr>
          <p:cNvSpPr/>
          <p:nvPr/>
        </p:nvSpPr>
        <p:spPr>
          <a:xfrm>
            <a:off x="1038901" y="3806482"/>
            <a:ext cx="1490896" cy="667857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B3D93D-9F57-4AC3-86C1-644ABDEAA919}"/>
              </a:ext>
            </a:extLst>
          </p:cNvPr>
          <p:cNvSpPr txBox="1"/>
          <p:nvPr/>
        </p:nvSpPr>
        <p:spPr>
          <a:xfrm>
            <a:off x="1104804" y="4867024"/>
            <a:ext cx="1890553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Microclimatic Data</a:t>
            </a:r>
          </a:p>
        </p:txBody>
      </p:sp>
      <p:sp>
        <p:nvSpPr>
          <p:cNvPr id="87" name="Rounded Rectangle 3">
            <a:extLst>
              <a:ext uri="{FF2B5EF4-FFF2-40B4-BE49-F238E27FC236}">
                <a16:creationId xmlns:a16="http://schemas.microsoft.com/office/drawing/2014/main" id="{FEA0F1AD-F922-46EA-990D-3CE0F0BD6D8D}"/>
              </a:ext>
            </a:extLst>
          </p:cNvPr>
          <p:cNvSpPr/>
          <p:nvPr/>
        </p:nvSpPr>
        <p:spPr>
          <a:xfrm>
            <a:off x="1038901" y="4680480"/>
            <a:ext cx="1490896" cy="514380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EA44DB-CA81-4A3A-87F5-90FFCAF0FB71}"/>
              </a:ext>
            </a:extLst>
          </p:cNvPr>
          <p:cNvSpPr txBox="1"/>
          <p:nvPr/>
        </p:nvSpPr>
        <p:spPr>
          <a:xfrm>
            <a:off x="1130130" y="3219637"/>
            <a:ext cx="1890554" cy="377382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Occupants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ounded Rectangle 3">
            <a:extLst>
              <a:ext uri="{FF2B5EF4-FFF2-40B4-BE49-F238E27FC236}">
                <a16:creationId xmlns:a16="http://schemas.microsoft.com/office/drawing/2014/main" id="{01F4AF56-3B8E-458E-8C7B-47968EBE4609}"/>
              </a:ext>
            </a:extLst>
          </p:cNvPr>
          <p:cNvSpPr/>
          <p:nvPr/>
        </p:nvSpPr>
        <p:spPr>
          <a:xfrm>
            <a:off x="1038901" y="3177111"/>
            <a:ext cx="1478334" cy="442366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69B6403-7ADA-4FE1-ABB7-7D4895D7319A}"/>
              </a:ext>
            </a:extLst>
          </p:cNvPr>
          <p:cNvCxnSpPr>
            <a:cxnSpLocks/>
            <a:stCxn id="179" idx="1"/>
            <a:endCxn id="137" idx="3"/>
          </p:cNvCxnSpPr>
          <p:nvPr/>
        </p:nvCxnSpPr>
        <p:spPr>
          <a:xfrm flipH="1">
            <a:off x="6960963" y="2505126"/>
            <a:ext cx="741521" cy="20295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2D69EE2-B68F-43C5-AA30-CE60303C9FB3}"/>
              </a:ext>
            </a:extLst>
          </p:cNvPr>
          <p:cNvCxnSpPr>
            <a:cxnSpLocks/>
            <a:stCxn id="79" idx="1"/>
            <a:endCxn id="169" idx="3"/>
          </p:cNvCxnSpPr>
          <p:nvPr/>
        </p:nvCxnSpPr>
        <p:spPr>
          <a:xfrm flipH="1" flipV="1">
            <a:off x="4097893" y="3788362"/>
            <a:ext cx="1525007" cy="661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35AE0FF-7411-46F5-B0A7-A64973293FA3}"/>
              </a:ext>
            </a:extLst>
          </p:cNvPr>
          <p:cNvSpPr txBox="1"/>
          <p:nvPr/>
        </p:nvSpPr>
        <p:spPr>
          <a:xfrm>
            <a:off x="4190017" y="3224944"/>
            <a:ext cx="1338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updated data feeds using 5G connectivity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Rounded Rectangle 63">
            <a:extLst>
              <a:ext uri="{FF2B5EF4-FFF2-40B4-BE49-F238E27FC236}">
                <a16:creationId xmlns:a16="http://schemas.microsoft.com/office/drawing/2014/main" id="{B8A127D0-2049-433A-9A7A-704A83AFA678}"/>
              </a:ext>
            </a:extLst>
          </p:cNvPr>
          <p:cNvSpPr/>
          <p:nvPr/>
        </p:nvSpPr>
        <p:spPr>
          <a:xfrm>
            <a:off x="970689" y="2007118"/>
            <a:ext cx="3214187" cy="3387314"/>
          </a:xfrm>
          <a:prstGeom prst="roundRect">
            <a:avLst>
              <a:gd name="adj" fmla="val 907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F3D78D1-8650-4271-B7A7-F333CCEFBD74}"/>
              </a:ext>
            </a:extLst>
          </p:cNvPr>
          <p:cNvSpPr txBox="1"/>
          <p:nvPr/>
        </p:nvSpPr>
        <p:spPr>
          <a:xfrm>
            <a:off x="1478839" y="1719154"/>
            <a:ext cx="1080856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World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B82489A-A43F-4924-82AA-28B1946CF99D}"/>
              </a:ext>
            </a:extLst>
          </p:cNvPr>
          <p:cNvCxnSpPr>
            <a:cxnSpLocks/>
            <a:stCxn id="136" idx="0"/>
            <a:endCxn id="134" idx="2"/>
          </p:cNvCxnSpPr>
          <p:nvPr/>
        </p:nvCxnSpPr>
        <p:spPr>
          <a:xfrm flipH="1" flipV="1">
            <a:off x="6291932" y="3137736"/>
            <a:ext cx="2651" cy="2505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A391CCF0-BC32-422F-A988-A48A1E227718}"/>
              </a:ext>
            </a:extLst>
          </p:cNvPr>
          <p:cNvSpPr txBox="1"/>
          <p:nvPr/>
        </p:nvSpPr>
        <p:spPr>
          <a:xfrm>
            <a:off x="5622900" y="2676071"/>
            <a:ext cx="133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at APIs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B5E65F3-374A-4283-AA85-413DA07A83A3}"/>
              </a:ext>
            </a:extLst>
          </p:cNvPr>
          <p:cNvSpPr txBox="1"/>
          <p:nvPr/>
        </p:nvSpPr>
        <p:spPr>
          <a:xfrm>
            <a:off x="5625415" y="3388252"/>
            <a:ext cx="1338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Query from APIs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4677094-592E-4ABE-9E58-C327C2130D86}"/>
              </a:ext>
            </a:extLst>
          </p:cNvPr>
          <p:cNvSpPr txBox="1"/>
          <p:nvPr/>
        </p:nvSpPr>
        <p:spPr>
          <a:xfrm>
            <a:off x="5622628" y="4211548"/>
            <a:ext cx="133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conversion into appropriate schema 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BAAC72E-B3F8-49F7-822F-1B42C22C1D19}"/>
              </a:ext>
            </a:extLst>
          </p:cNvPr>
          <p:cNvCxnSpPr>
            <a:cxnSpLocks/>
            <a:stCxn id="137" idx="0"/>
            <a:endCxn id="136" idx="2"/>
          </p:cNvCxnSpPr>
          <p:nvPr/>
        </p:nvCxnSpPr>
        <p:spPr>
          <a:xfrm flipV="1">
            <a:off x="6291796" y="3849917"/>
            <a:ext cx="2787" cy="36163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ounded Rectangle 3">
            <a:extLst>
              <a:ext uri="{FF2B5EF4-FFF2-40B4-BE49-F238E27FC236}">
                <a16:creationId xmlns:a16="http://schemas.microsoft.com/office/drawing/2014/main" id="{132C361F-8D05-4EDD-82E6-4E4DAC6726C8}"/>
              </a:ext>
            </a:extLst>
          </p:cNvPr>
          <p:cNvSpPr/>
          <p:nvPr/>
        </p:nvSpPr>
        <p:spPr>
          <a:xfrm>
            <a:off x="3061908" y="3263090"/>
            <a:ext cx="1043767" cy="1085073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B1EC2E0-074C-49CA-BD2A-C1F6B6EDADE1}"/>
              </a:ext>
            </a:extLst>
          </p:cNvPr>
          <p:cNvSpPr txBox="1"/>
          <p:nvPr/>
        </p:nvSpPr>
        <p:spPr>
          <a:xfrm>
            <a:off x="3054126" y="3465196"/>
            <a:ext cx="1043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Operations Hub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Rounded Rectangle 63">
            <a:extLst>
              <a:ext uri="{FF2B5EF4-FFF2-40B4-BE49-F238E27FC236}">
                <a16:creationId xmlns:a16="http://schemas.microsoft.com/office/drawing/2014/main" id="{D49C4873-8E5A-4FA8-A405-76A1257C8AC2}"/>
              </a:ext>
            </a:extLst>
          </p:cNvPr>
          <p:cNvSpPr/>
          <p:nvPr/>
        </p:nvSpPr>
        <p:spPr>
          <a:xfrm>
            <a:off x="5471464" y="2007118"/>
            <a:ext cx="6593536" cy="3387314"/>
          </a:xfrm>
          <a:prstGeom prst="roundRect">
            <a:avLst>
              <a:gd name="adj" fmla="val 907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5CFDCEE-2EF9-4CAE-BB4E-2072F1847AE9}"/>
              </a:ext>
            </a:extLst>
          </p:cNvPr>
          <p:cNvSpPr txBox="1"/>
          <p:nvPr/>
        </p:nvSpPr>
        <p:spPr>
          <a:xfrm>
            <a:off x="8044618" y="1719154"/>
            <a:ext cx="1080856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World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7096A268-B4B1-4F86-BCF3-0044FBA6238A}"/>
              </a:ext>
            </a:extLst>
          </p:cNvPr>
          <p:cNvCxnSpPr>
            <a:cxnSpLocks/>
            <a:stCxn id="160" idx="2"/>
            <a:endCxn id="271" idx="2"/>
          </p:cNvCxnSpPr>
          <p:nvPr/>
        </p:nvCxnSpPr>
        <p:spPr>
          <a:xfrm rot="16200000" flipH="1">
            <a:off x="6975049" y="956906"/>
            <a:ext cx="906480" cy="7688994"/>
          </a:xfrm>
          <a:prstGeom prst="bentConnector3">
            <a:avLst>
              <a:gd name="adj1" fmla="val 184061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F52DA9EC-809D-4779-88CC-DE3BCC502E9F}"/>
              </a:ext>
            </a:extLst>
          </p:cNvPr>
          <p:cNvSpPr txBox="1"/>
          <p:nvPr/>
        </p:nvSpPr>
        <p:spPr>
          <a:xfrm>
            <a:off x="5845383" y="5800903"/>
            <a:ext cx="3542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updated CO2 consumption and prediction data back-propagated to building operations using 5G connectivity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ounded Rectangle 3">
            <a:extLst>
              <a:ext uri="{FF2B5EF4-FFF2-40B4-BE49-F238E27FC236}">
                <a16:creationId xmlns:a16="http://schemas.microsoft.com/office/drawing/2014/main" id="{D6A22BD6-9B31-4188-AC05-C31436602598}"/>
              </a:ext>
            </a:extLst>
          </p:cNvPr>
          <p:cNvSpPr/>
          <p:nvPr/>
        </p:nvSpPr>
        <p:spPr>
          <a:xfrm>
            <a:off x="7702484" y="2319770"/>
            <a:ext cx="2353094" cy="370712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94DFB00-46A8-487D-AF11-BE810D525E13}"/>
              </a:ext>
            </a:extLst>
          </p:cNvPr>
          <p:cNvSpPr txBox="1"/>
          <p:nvPr/>
        </p:nvSpPr>
        <p:spPr>
          <a:xfrm>
            <a:off x="7826679" y="2114873"/>
            <a:ext cx="1516734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BIM-based Simulation Platform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D4DE18A-C05C-48F0-B04C-08637EBCB097}"/>
              </a:ext>
            </a:extLst>
          </p:cNvPr>
          <p:cNvSpPr txBox="1"/>
          <p:nvPr/>
        </p:nvSpPr>
        <p:spPr>
          <a:xfrm>
            <a:off x="7699697" y="2369552"/>
            <a:ext cx="2345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BIM Geometry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5BCFB42-AACB-469C-AFB2-08F5AAE636E3}"/>
              </a:ext>
            </a:extLst>
          </p:cNvPr>
          <p:cNvGrpSpPr/>
          <p:nvPr/>
        </p:nvGrpSpPr>
        <p:grpSpPr>
          <a:xfrm>
            <a:off x="10601806" y="2297489"/>
            <a:ext cx="1338063" cy="1690928"/>
            <a:chOff x="4083865" y="79441"/>
            <a:chExt cx="1338063" cy="1690928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37F00DCF-0E18-4C0C-BCF9-41D8194FD136}"/>
                </a:ext>
              </a:extLst>
            </p:cNvPr>
            <p:cNvGrpSpPr/>
            <p:nvPr/>
          </p:nvGrpSpPr>
          <p:grpSpPr>
            <a:xfrm>
              <a:off x="4083865" y="286885"/>
              <a:ext cx="1338063" cy="1483484"/>
              <a:chOff x="99015" y="4291759"/>
              <a:chExt cx="1338063" cy="1483484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5E4A530-C7CE-47D6-8F3F-E9DCD76C0765}"/>
                  </a:ext>
                </a:extLst>
              </p:cNvPr>
              <p:cNvSpPr txBox="1"/>
              <p:nvPr/>
            </p:nvSpPr>
            <p:spPr>
              <a:xfrm>
                <a:off x="321498" y="4395748"/>
                <a:ext cx="768491" cy="3669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Rounded Rectangle 3">
                <a:extLst>
                  <a:ext uri="{FF2B5EF4-FFF2-40B4-BE49-F238E27FC236}">
                    <a16:creationId xmlns:a16="http://schemas.microsoft.com/office/drawing/2014/main" id="{343AF43C-DC1E-4BD7-AF5E-97A690FF337C}"/>
                  </a:ext>
                </a:extLst>
              </p:cNvPr>
              <p:cNvSpPr/>
              <p:nvPr/>
            </p:nvSpPr>
            <p:spPr>
              <a:xfrm>
                <a:off x="99015" y="4291759"/>
                <a:ext cx="1338063" cy="1483484"/>
              </a:xfrm>
              <a:prstGeom prst="roundRect">
                <a:avLst>
                  <a:gd name="adj" fmla="val 9072"/>
                </a:avLst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0">
                <a:schemeClr val="dk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Tx/>
                  <a:buFont typeface="ATT Aleck Sans" panose="020B0604020202020204" pitchFamily="34" charset="0"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DC72E82-F113-4F5B-B508-CCD1197938D2}"/>
                </a:ext>
              </a:extLst>
            </p:cNvPr>
            <p:cNvSpPr txBox="1"/>
            <p:nvPr/>
          </p:nvSpPr>
          <p:spPr>
            <a:xfrm>
              <a:off x="4204358" y="79441"/>
              <a:ext cx="520912" cy="2546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 Platform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0698FC5B-79E7-43F1-A06F-038888E87821}"/>
              </a:ext>
            </a:extLst>
          </p:cNvPr>
          <p:cNvSpPr txBox="1"/>
          <p:nvPr/>
        </p:nvSpPr>
        <p:spPr>
          <a:xfrm>
            <a:off x="10601447" y="2632511"/>
            <a:ext cx="134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CO2 Consumption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C3C5FA0-AD9E-4A9C-9887-92AE4F9A452E}"/>
              </a:ext>
            </a:extLst>
          </p:cNvPr>
          <p:cNvSpPr txBox="1"/>
          <p:nvPr/>
        </p:nvSpPr>
        <p:spPr>
          <a:xfrm>
            <a:off x="10616454" y="3344692"/>
            <a:ext cx="1335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CO2 Prediction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7210483-CB14-4FE8-BF05-E7E5AD89CC25}"/>
              </a:ext>
            </a:extLst>
          </p:cNvPr>
          <p:cNvSpPr txBox="1"/>
          <p:nvPr/>
        </p:nvSpPr>
        <p:spPr>
          <a:xfrm>
            <a:off x="10601447" y="4233164"/>
            <a:ext cx="1335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Unknown Parameters for reducing CO2???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4D8F9FC-B8DF-49FC-A70A-58A42EF1B35E}"/>
              </a:ext>
            </a:extLst>
          </p:cNvPr>
          <p:cNvSpPr txBox="1"/>
          <p:nvPr/>
        </p:nvSpPr>
        <p:spPr>
          <a:xfrm>
            <a:off x="7712862" y="2901779"/>
            <a:ext cx="233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Physics-based Simulation integrating Geometry and Sensor data for CO2 calculation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407E0FFB-A1DA-4B89-9C20-AE2C4C5AB504}"/>
              </a:ext>
            </a:extLst>
          </p:cNvPr>
          <p:cNvCxnSpPr>
            <a:cxnSpLocks/>
            <a:stCxn id="169" idx="1"/>
            <a:endCxn id="74" idx="3"/>
          </p:cNvCxnSpPr>
          <p:nvPr/>
        </p:nvCxnSpPr>
        <p:spPr>
          <a:xfrm flipH="1" flipV="1">
            <a:off x="2529799" y="2629947"/>
            <a:ext cx="524327" cy="11584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3A59CCD-D2A0-4C05-9936-1449075BFA8A}"/>
              </a:ext>
            </a:extLst>
          </p:cNvPr>
          <p:cNvCxnSpPr>
            <a:cxnSpLocks/>
            <a:stCxn id="169" idx="1"/>
            <a:endCxn id="92" idx="3"/>
          </p:cNvCxnSpPr>
          <p:nvPr/>
        </p:nvCxnSpPr>
        <p:spPr>
          <a:xfrm flipH="1" flipV="1">
            <a:off x="2517235" y="3398294"/>
            <a:ext cx="536891" cy="3900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A40EB11-8207-4456-9B33-AE5A3492CABC}"/>
              </a:ext>
            </a:extLst>
          </p:cNvPr>
          <p:cNvCxnSpPr>
            <a:cxnSpLocks/>
            <a:stCxn id="169" idx="1"/>
            <a:endCxn id="81" idx="3"/>
          </p:cNvCxnSpPr>
          <p:nvPr/>
        </p:nvCxnSpPr>
        <p:spPr>
          <a:xfrm flipH="1">
            <a:off x="2529797" y="3788362"/>
            <a:ext cx="524329" cy="35204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080DBF9B-3FA5-4528-BDF5-AF4B4C1A83EA}"/>
              </a:ext>
            </a:extLst>
          </p:cNvPr>
          <p:cNvCxnSpPr>
            <a:cxnSpLocks/>
            <a:stCxn id="169" idx="1"/>
            <a:endCxn id="87" idx="3"/>
          </p:cNvCxnSpPr>
          <p:nvPr/>
        </p:nvCxnSpPr>
        <p:spPr>
          <a:xfrm flipH="1">
            <a:off x="2529797" y="3788362"/>
            <a:ext cx="524329" cy="11493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55B80D74-617D-4120-9705-235CECAC289D}"/>
              </a:ext>
            </a:extLst>
          </p:cNvPr>
          <p:cNvCxnSpPr>
            <a:cxnSpLocks/>
            <a:stCxn id="228" idx="0"/>
            <a:endCxn id="179" idx="2"/>
          </p:cNvCxnSpPr>
          <p:nvPr/>
        </p:nvCxnSpPr>
        <p:spPr>
          <a:xfrm flipH="1" flipV="1">
            <a:off x="8879031" y="2690482"/>
            <a:ext cx="2676" cy="2049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ounded Rectangle 3">
            <a:extLst>
              <a:ext uri="{FF2B5EF4-FFF2-40B4-BE49-F238E27FC236}">
                <a16:creationId xmlns:a16="http://schemas.microsoft.com/office/drawing/2014/main" id="{E2944EE8-240B-45FD-BD60-051F0930B388}"/>
              </a:ext>
            </a:extLst>
          </p:cNvPr>
          <p:cNvSpPr/>
          <p:nvPr/>
        </p:nvSpPr>
        <p:spPr>
          <a:xfrm>
            <a:off x="7705160" y="2895450"/>
            <a:ext cx="2353094" cy="646131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47DB3741-51C3-4B24-B458-82BCD4DFF3FD}"/>
              </a:ext>
            </a:extLst>
          </p:cNvPr>
          <p:cNvSpPr txBox="1"/>
          <p:nvPr/>
        </p:nvSpPr>
        <p:spPr>
          <a:xfrm>
            <a:off x="7706886" y="4614841"/>
            <a:ext cx="235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outputs for real-time CO2 calculation and Prediction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Rounded Rectangle 3">
            <a:extLst>
              <a:ext uri="{FF2B5EF4-FFF2-40B4-BE49-F238E27FC236}">
                <a16:creationId xmlns:a16="http://schemas.microsoft.com/office/drawing/2014/main" id="{61FFD20C-7627-4C03-A4FE-729194E9F61B}"/>
              </a:ext>
            </a:extLst>
          </p:cNvPr>
          <p:cNvSpPr/>
          <p:nvPr/>
        </p:nvSpPr>
        <p:spPr>
          <a:xfrm>
            <a:off x="7699185" y="4608512"/>
            <a:ext cx="2353094" cy="646131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BC8B07-2F9A-4459-AACC-A80556DF0D12}"/>
              </a:ext>
            </a:extLst>
          </p:cNvPr>
          <p:cNvCxnSpPr>
            <a:cxnSpLocks/>
            <a:stCxn id="231" idx="1"/>
          </p:cNvCxnSpPr>
          <p:nvPr/>
        </p:nvCxnSpPr>
        <p:spPr>
          <a:xfrm flipH="1" flipV="1">
            <a:off x="6975252" y="4515666"/>
            <a:ext cx="731634" cy="3300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482906BB-C7C0-4815-A138-5DE8BAF3D3F4}"/>
              </a:ext>
            </a:extLst>
          </p:cNvPr>
          <p:cNvSpPr txBox="1"/>
          <p:nvPr/>
        </p:nvSpPr>
        <p:spPr>
          <a:xfrm>
            <a:off x="7707245" y="3762238"/>
            <a:ext cx="2353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Physics-based Simulation integrating Geometry and Sensor data for training and testing AI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01A88C74-3B20-4C49-A64E-10751C212131}"/>
              </a:ext>
            </a:extLst>
          </p:cNvPr>
          <p:cNvCxnSpPr>
            <a:cxnSpLocks/>
            <a:stCxn id="242" idx="0"/>
            <a:endCxn id="228" idx="2"/>
          </p:cNvCxnSpPr>
          <p:nvPr/>
        </p:nvCxnSpPr>
        <p:spPr>
          <a:xfrm flipH="1" flipV="1">
            <a:off x="8881707" y="3541581"/>
            <a:ext cx="2085" cy="2206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ounded Rectangle 3">
            <a:extLst>
              <a:ext uri="{FF2B5EF4-FFF2-40B4-BE49-F238E27FC236}">
                <a16:creationId xmlns:a16="http://schemas.microsoft.com/office/drawing/2014/main" id="{D3378443-0344-4334-886E-1E75A8BBD873}"/>
              </a:ext>
            </a:extLst>
          </p:cNvPr>
          <p:cNvSpPr/>
          <p:nvPr/>
        </p:nvSpPr>
        <p:spPr>
          <a:xfrm>
            <a:off x="7699544" y="3755909"/>
            <a:ext cx="2353094" cy="646131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A23D3F20-A24D-41EB-BDAF-5057C7300A5E}"/>
              </a:ext>
            </a:extLst>
          </p:cNvPr>
          <p:cNvCxnSpPr>
            <a:cxnSpLocks/>
            <a:stCxn id="232" idx="0"/>
            <a:endCxn id="244" idx="2"/>
          </p:cNvCxnSpPr>
          <p:nvPr/>
        </p:nvCxnSpPr>
        <p:spPr>
          <a:xfrm flipV="1">
            <a:off x="8875732" y="4402040"/>
            <a:ext cx="359" cy="2064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CCBD1FB-AF46-4A58-A843-B575E69DF1B4}"/>
              </a:ext>
            </a:extLst>
          </p:cNvPr>
          <p:cNvSpPr txBox="1"/>
          <p:nvPr/>
        </p:nvSpPr>
        <p:spPr>
          <a:xfrm>
            <a:off x="3017925" y="4040156"/>
            <a:ext cx="1151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Controller--Server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4D626064-9CD0-4759-9DBF-6AE927425A9D}"/>
              </a:ext>
            </a:extLst>
          </p:cNvPr>
          <p:cNvGrpSpPr/>
          <p:nvPr/>
        </p:nvGrpSpPr>
        <p:grpSpPr>
          <a:xfrm>
            <a:off x="10603754" y="4229004"/>
            <a:ext cx="1338063" cy="1025639"/>
            <a:chOff x="99015" y="4291759"/>
            <a:chExt cx="1338063" cy="1483484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03526C2F-D5DF-4DDF-B90F-D4EA356F8FEB}"/>
                </a:ext>
              </a:extLst>
            </p:cNvPr>
            <p:cNvSpPr txBox="1"/>
            <p:nvPr/>
          </p:nvSpPr>
          <p:spPr>
            <a:xfrm>
              <a:off x="321498" y="4395748"/>
              <a:ext cx="768491" cy="366945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Rounded Rectangle 3">
              <a:extLst>
                <a:ext uri="{FF2B5EF4-FFF2-40B4-BE49-F238E27FC236}">
                  <a16:creationId xmlns:a16="http://schemas.microsoft.com/office/drawing/2014/main" id="{2EC353BF-A30D-46AB-84AD-D249A812C1CA}"/>
                </a:ext>
              </a:extLst>
            </p:cNvPr>
            <p:cNvSpPr/>
            <p:nvPr/>
          </p:nvSpPr>
          <p:spPr>
            <a:xfrm>
              <a:off x="99015" y="4291759"/>
              <a:ext cx="1338063" cy="1483484"/>
            </a:xfrm>
            <a:prstGeom prst="roundRect">
              <a:avLst>
                <a:gd name="adj" fmla="val 9072"/>
              </a:avLst>
            </a:prstGeom>
            <a:noFill/>
            <a:ln w="19050">
              <a:solidFill>
                <a:srgbClr val="00B0F0"/>
              </a:solidFill>
            </a:ln>
          </p:spPr>
          <p:style>
            <a:lnRef idx="0">
              <a:schemeClr val="dk1"/>
            </a:lnRef>
            <a:fillRef idx="1">
              <a:schemeClr val="accent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bg1"/>
                </a:buClr>
                <a:buSzTx/>
                <a:buFont typeface="ATT Aleck Sans" panose="020B0604020202020204" pitchFamily="34" charset="0"/>
                <a:buNone/>
                <a:tabLst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FEC12377-37BD-4C0F-BCD1-16AEDB6FD8F1}"/>
              </a:ext>
            </a:extLst>
          </p:cNvPr>
          <p:cNvCxnSpPr>
            <a:cxnSpLocks/>
            <a:stCxn id="190" idx="1"/>
            <a:endCxn id="232" idx="3"/>
          </p:cNvCxnSpPr>
          <p:nvPr/>
        </p:nvCxnSpPr>
        <p:spPr>
          <a:xfrm flipH="1">
            <a:off x="10052279" y="3246675"/>
            <a:ext cx="549527" cy="168490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6FC21FEA-FAD4-456E-A74B-42E5889FA637}"/>
              </a:ext>
            </a:extLst>
          </p:cNvPr>
          <p:cNvCxnSpPr>
            <a:cxnSpLocks/>
            <a:stCxn id="271" idx="1"/>
            <a:endCxn id="232" idx="3"/>
          </p:cNvCxnSpPr>
          <p:nvPr/>
        </p:nvCxnSpPr>
        <p:spPr>
          <a:xfrm flipH="1">
            <a:off x="10052279" y="4741824"/>
            <a:ext cx="551475" cy="18975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4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4FC7AB4-5053-4867-9234-9F83160CD6A3}"/>
              </a:ext>
            </a:extLst>
          </p:cNvPr>
          <p:cNvGrpSpPr/>
          <p:nvPr/>
        </p:nvGrpSpPr>
        <p:grpSpPr>
          <a:xfrm>
            <a:off x="1051465" y="2112841"/>
            <a:ext cx="1990858" cy="2300898"/>
            <a:chOff x="4567549" y="64451"/>
            <a:chExt cx="1990858" cy="230089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A7A86A9-A577-42AE-8E94-2C5233D77E84}"/>
                </a:ext>
              </a:extLst>
            </p:cNvPr>
            <p:cNvGrpSpPr/>
            <p:nvPr/>
          </p:nvGrpSpPr>
          <p:grpSpPr>
            <a:xfrm>
              <a:off x="4567549" y="286884"/>
              <a:ext cx="1990858" cy="2078465"/>
              <a:chOff x="582699" y="4291758"/>
              <a:chExt cx="1990858" cy="207846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B3606F-3134-4477-A533-B662B01C23DC}"/>
                  </a:ext>
                </a:extLst>
              </p:cNvPr>
              <p:cNvSpPr txBox="1"/>
              <p:nvPr/>
            </p:nvSpPr>
            <p:spPr>
              <a:xfrm>
                <a:off x="674683" y="4292872"/>
                <a:ext cx="1890554" cy="5762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Daylighting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Artificial Lighting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1B37880-A5B8-4606-B92D-421BC58B17E1}"/>
                  </a:ext>
                </a:extLst>
              </p:cNvPr>
              <p:cNvSpPr txBox="1"/>
              <p:nvPr/>
            </p:nvSpPr>
            <p:spPr>
              <a:xfrm>
                <a:off x="683003" y="5846487"/>
                <a:ext cx="1890554" cy="5237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Temperature</a:t>
                </a:r>
              </a:p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Humidity</a:t>
                </a:r>
              </a:p>
            </p:txBody>
          </p:sp>
          <p:sp>
            <p:nvSpPr>
              <p:cNvPr id="74" name="Rounded Rectangle 3">
                <a:extLst>
                  <a:ext uri="{FF2B5EF4-FFF2-40B4-BE49-F238E27FC236}">
                    <a16:creationId xmlns:a16="http://schemas.microsoft.com/office/drawing/2014/main" id="{512AC9A8-885D-4FDD-8A46-F5E01318A600}"/>
                  </a:ext>
                </a:extLst>
              </p:cNvPr>
              <p:cNvSpPr/>
              <p:nvPr/>
            </p:nvSpPr>
            <p:spPr>
              <a:xfrm>
                <a:off x="582699" y="4291758"/>
                <a:ext cx="1478334" cy="589345"/>
              </a:xfrm>
              <a:prstGeom prst="roundRect">
                <a:avLst>
                  <a:gd name="adj" fmla="val 9072"/>
                </a:avLst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0">
                <a:schemeClr val="dk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Tx/>
                  <a:buFont typeface="ATT Aleck Sans" panose="020B0604020202020204" pitchFamily="34" charset="0"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C158280-1AC9-4590-90C9-38DB64225339}"/>
                </a:ext>
              </a:extLst>
            </p:cNvPr>
            <p:cNvSpPr txBox="1"/>
            <p:nvPr/>
          </p:nvSpPr>
          <p:spPr>
            <a:xfrm>
              <a:off x="4620888" y="64451"/>
              <a:ext cx="1080856" cy="2546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 Data Platform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43C96B-BC82-4B0A-BC4D-77D88337F796}"/>
              </a:ext>
            </a:extLst>
          </p:cNvPr>
          <p:cNvGrpSpPr/>
          <p:nvPr/>
        </p:nvGrpSpPr>
        <p:grpSpPr>
          <a:xfrm>
            <a:off x="5622900" y="2341049"/>
            <a:ext cx="1338063" cy="2700408"/>
            <a:chOff x="4083865" y="79441"/>
            <a:chExt cx="1338063" cy="270040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09BEF0E-901A-49CF-8C70-E72695415449}"/>
                </a:ext>
              </a:extLst>
            </p:cNvPr>
            <p:cNvGrpSpPr/>
            <p:nvPr/>
          </p:nvGrpSpPr>
          <p:grpSpPr>
            <a:xfrm>
              <a:off x="4083865" y="286884"/>
              <a:ext cx="1338063" cy="2492965"/>
              <a:chOff x="99015" y="4291758"/>
              <a:chExt cx="1338063" cy="2492965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DF0CA1A-2ED1-4D5E-ABE4-E99EE4845665}"/>
                  </a:ext>
                </a:extLst>
              </p:cNvPr>
              <p:cNvSpPr txBox="1"/>
              <p:nvPr/>
            </p:nvSpPr>
            <p:spPr>
              <a:xfrm>
                <a:off x="321498" y="4395748"/>
                <a:ext cx="768491" cy="3669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rgbClr val="000000"/>
                  </a:buClr>
                  <a:buSzTx/>
                  <a:buFontTx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Rounded Rectangle 3">
                <a:extLst>
                  <a:ext uri="{FF2B5EF4-FFF2-40B4-BE49-F238E27FC236}">
                    <a16:creationId xmlns:a16="http://schemas.microsoft.com/office/drawing/2014/main" id="{33B71475-4DFB-45A7-B1C0-08F8443A5C7D}"/>
                  </a:ext>
                </a:extLst>
              </p:cNvPr>
              <p:cNvSpPr/>
              <p:nvPr/>
            </p:nvSpPr>
            <p:spPr>
              <a:xfrm>
                <a:off x="99015" y="4291758"/>
                <a:ext cx="1338063" cy="2492965"/>
              </a:xfrm>
              <a:prstGeom prst="roundRect">
                <a:avLst>
                  <a:gd name="adj" fmla="val 9072"/>
                </a:avLst>
              </a:prstGeom>
              <a:noFill/>
              <a:ln w="19050">
                <a:solidFill>
                  <a:srgbClr val="00B0F0"/>
                </a:solidFill>
              </a:ln>
            </p:spPr>
            <p:style>
              <a:lnRef idx="0">
                <a:schemeClr val="dk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marL="0" marR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>
                    <a:schemeClr val="bg1"/>
                  </a:buClr>
                  <a:buSzTx/>
                  <a:buFont typeface="ATT Aleck Sans" panose="020B0604020202020204" pitchFamily="34" charset="0"/>
                  <a:buNone/>
                  <a:tabLst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FF821A-4FC1-4849-B16F-207E8B4DFCC1}"/>
                </a:ext>
              </a:extLst>
            </p:cNvPr>
            <p:cNvSpPr txBox="1"/>
            <p:nvPr/>
          </p:nvSpPr>
          <p:spPr>
            <a:xfrm>
              <a:off x="4430138" y="79441"/>
              <a:ext cx="520912" cy="254679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rm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1" name="Rounded Rectangle 3">
            <a:extLst>
              <a:ext uri="{FF2B5EF4-FFF2-40B4-BE49-F238E27FC236}">
                <a16:creationId xmlns:a16="http://schemas.microsoft.com/office/drawing/2014/main" id="{263EA6A8-BBB1-46AF-BDEF-23505D5235D8}"/>
              </a:ext>
            </a:extLst>
          </p:cNvPr>
          <p:cNvSpPr/>
          <p:nvPr/>
        </p:nvSpPr>
        <p:spPr>
          <a:xfrm>
            <a:off x="1038901" y="3806482"/>
            <a:ext cx="1490896" cy="667857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B3D93D-9F57-4AC3-86C1-644ABDEAA919}"/>
              </a:ext>
            </a:extLst>
          </p:cNvPr>
          <p:cNvSpPr txBox="1"/>
          <p:nvPr/>
        </p:nvSpPr>
        <p:spPr>
          <a:xfrm>
            <a:off x="1104804" y="4867024"/>
            <a:ext cx="1890553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Weather data</a:t>
            </a:r>
          </a:p>
        </p:txBody>
      </p:sp>
      <p:sp>
        <p:nvSpPr>
          <p:cNvPr id="87" name="Rounded Rectangle 3">
            <a:extLst>
              <a:ext uri="{FF2B5EF4-FFF2-40B4-BE49-F238E27FC236}">
                <a16:creationId xmlns:a16="http://schemas.microsoft.com/office/drawing/2014/main" id="{FEA0F1AD-F922-46EA-990D-3CE0F0BD6D8D}"/>
              </a:ext>
            </a:extLst>
          </p:cNvPr>
          <p:cNvSpPr/>
          <p:nvPr/>
        </p:nvSpPr>
        <p:spPr>
          <a:xfrm>
            <a:off x="1038901" y="4680480"/>
            <a:ext cx="1490896" cy="514380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EA44DB-CA81-4A3A-87F5-90FFCAF0FB71}"/>
              </a:ext>
            </a:extLst>
          </p:cNvPr>
          <p:cNvSpPr txBox="1"/>
          <p:nvPr/>
        </p:nvSpPr>
        <p:spPr>
          <a:xfrm>
            <a:off x="1130130" y="3219637"/>
            <a:ext cx="1890554" cy="377382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ounded Rectangle 3">
            <a:extLst>
              <a:ext uri="{FF2B5EF4-FFF2-40B4-BE49-F238E27FC236}">
                <a16:creationId xmlns:a16="http://schemas.microsoft.com/office/drawing/2014/main" id="{01F4AF56-3B8E-458E-8C7B-47968EBE4609}"/>
              </a:ext>
            </a:extLst>
          </p:cNvPr>
          <p:cNvSpPr/>
          <p:nvPr/>
        </p:nvSpPr>
        <p:spPr>
          <a:xfrm>
            <a:off x="1038901" y="3177111"/>
            <a:ext cx="1478334" cy="442366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69B6403-7ADA-4FE1-ABB7-7D4895D7319A}"/>
              </a:ext>
            </a:extLst>
          </p:cNvPr>
          <p:cNvCxnSpPr>
            <a:cxnSpLocks/>
            <a:stCxn id="179" idx="1"/>
            <a:endCxn id="134" idx="3"/>
          </p:cNvCxnSpPr>
          <p:nvPr/>
        </p:nvCxnSpPr>
        <p:spPr>
          <a:xfrm flipH="1">
            <a:off x="6960963" y="2505126"/>
            <a:ext cx="741521" cy="13661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2D69EE2-B68F-43C5-AA30-CE60303C9FB3}"/>
              </a:ext>
            </a:extLst>
          </p:cNvPr>
          <p:cNvCxnSpPr>
            <a:cxnSpLocks/>
            <a:stCxn id="79" idx="1"/>
            <a:endCxn id="169" idx="3"/>
          </p:cNvCxnSpPr>
          <p:nvPr/>
        </p:nvCxnSpPr>
        <p:spPr>
          <a:xfrm flipH="1" flipV="1">
            <a:off x="4097893" y="3788362"/>
            <a:ext cx="1525007" cy="661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35AE0FF-7411-46F5-B0A7-A64973293FA3}"/>
              </a:ext>
            </a:extLst>
          </p:cNvPr>
          <p:cNvSpPr txBox="1"/>
          <p:nvPr/>
        </p:nvSpPr>
        <p:spPr>
          <a:xfrm>
            <a:off x="4190017" y="3224944"/>
            <a:ext cx="13380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updated data feeds using 5G connectivity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Rounded Rectangle 63">
            <a:extLst>
              <a:ext uri="{FF2B5EF4-FFF2-40B4-BE49-F238E27FC236}">
                <a16:creationId xmlns:a16="http://schemas.microsoft.com/office/drawing/2014/main" id="{B8A127D0-2049-433A-9A7A-704A83AFA678}"/>
              </a:ext>
            </a:extLst>
          </p:cNvPr>
          <p:cNvSpPr/>
          <p:nvPr/>
        </p:nvSpPr>
        <p:spPr>
          <a:xfrm>
            <a:off x="970689" y="2007118"/>
            <a:ext cx="3214187" cy="3387314"/>
          </a:xfrm>
          <a:prstGeom prst="roundRect">
            <a:avLst>
              <a:gd name="adj" fmla="val 907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F3D78D1-8650-4271-B7A7-F333CCEFBD74}"/>
              </a:ext>
            </a:extLst>
          </p:cNvPr>
          <p:cNvSpPr txBox="1"/>
          <p:nvPr/>
        </p:nvSpPr>
        <p:spPr>
          <a:xfrm>
            <a:off x="1478839" y="1719154"/>
            <a:ext cx="1080856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World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391CCF0-BC32-422F-A988-A48A1E227718}"/>
              </a:ext>
            </a:extLst>
          </p:cNvPr>
          <p:cNvSpPr txBox="1"/>
          <p:nvPr/>
        </p:nvSpPr>
        <p:spPr>
          <a:xfrm>
            <a:off x="5622900" y="3548110"/>
            <a:ext cx="133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Storage, Query and Conversion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" name="Rounded Rectangle 3">
            <a:extLst>
              <a:ext uri="{FF2B5EF4-FFF2-40B4-BE49-F238E27FC236}">
                <a16:creationId xmlns:a16="http://schemas.microsoft.com/office/drawing/2014/main" id="{132C361F-8D05-4EDD-82E6-4E4DAC6726C8}"/>
              </a:ext>
            </a:extLst>
          </p:cNvPr>
          <p:cNvSpPr/>
          <p:nvPr/>
        </p:nvSpPr>
        <p:spPr>
          <a:xfrm>
            <a:off x="3061908" y="3263090"/>
            <a:ext cx="1043767" cy="1085073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B1EC2E0-074C-49CA-BD2A-C1F6B6EDADE1}"/>
              </a:ext>
            </a:extLst>
          </p:cNvPr>
          <p:cNvSpPr txBox="1"/>
          <p:nvPr/>
        </p:nvSpPr>
        <p:spPr>
          <a:xfrm>
            <a:off x="3054126" y="3465196"/>
            <a:ext cx="1043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Operations Hub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Rounded Rectangle 63">
            <a:extLst>
              <a:ext uri="{FF2B5EF4-FFF2-40B4-BE49-F238E27FC236}">
                <a16:creationId xmlns:a16="http://schemas.microsoft.com/office/drawing/2014/main" id="{D49C4873-8E5A-4FA8-A405-76A1257C8AC2}"/>
              </a:ext>
            </a:extLst>
          </p:cNvPr>
          <p:cNvSpPr/>
          <p:nvPr/>
        </p:nvSpPr>
        <p:spPr>
          <a:xfrm>
            <a:off x="5471464" y="2007118"/>
            <a:ext cx="4840433" cy="3387314"/>
          </a:xfrm>
          <a:prstGeom prst="roundRect">
            <a:avLst>
              <a:gd name="adj" fmla="val 9072"/>
            </a:avLst>
          </a:pr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5CFDCEE-2EF9-4CAE-BB4E-2072F1847AE9}"/>
              </a:ext>
            </a:extLst>
          </p:cNvPr>
          <p:cNvSpPr txBox="1"/>
          <p:nvPr/>
        </p:nvSpPr>
        <p:spPr>
          <a:xfrm>
            <a:off x="7166458" y="1691361"/>
            <a:ext cx="1080856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World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7096A268-B4B1-4F86-BCF3-0044FBA6238A}"/>
              </a:ext>
            </a:extLst>
          </p:cNvPr>
          <p:cNvCxnSpPr>
            <a:cxnSpLocks/>
            <a:stCxn id="119" idx="2"/>
            <a:endCxn id="171" idx="2"/>
          </p:cNvCxnSpPr>
          <p:nvPr/>
        </p:nvCxnSpPr>
        <p:spPr>
          <a:xfrm rot="16200000" flipH="1">
            <a:off x="5234732" y="2737483"/>
            <a:ext cx="12700" cy="5313898"/>
          </a:xfrm>
          <a:prstGeom prst="bentConnector3">
            <a:avLst>
              <a:gd name="adj1" fmla="val 5079213"/>
            </a:avLst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F52DA9EC-809D-4779-88CC-DE3BCC502E9F}"/>
              </a:ext>
            </a:extLst>
          </p:cNvPr>
          <p:cNvSpPr txBox="1"/>
          <p:nvPr/>
        </p:nvSpPr>
        <p:spPr>
          <a:xfrm>
            <a:off x="3576009" y="5833049"/>
            <a:ext cx="3542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updated CO2 consumption and prediction data back-propagated to building operations using 5G connectivity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Rounded Rectangle 3">
            <a:extLst>
              <a:ext uri="{FF2B5EF4-FFF2-40B4-BE49-F238E27FC236}">
                <a16:creationId xmlns:a16="http://schemas.microsoft.com/office/drawing/2014/main" id="{D6A22BD6-9B31-4188-AC05-C31436602598}"/>
              </a:ext>
            </a:extLst>
          </p:cNvPr>
          <p:cNvSpPr/>
          <p:nvPr/>
        </p:nvSpPr>
        <p:spPr>
          <a:xfrm>
            <a:off x="7702484" y="2319770"/>
            <a:ext cx="2353094" cy="370712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94DFB00-46A8-487D-AF11-BE810D525E13}"/>
              </a:ext>
            </a:extLst>
          </p:cNvPr>
          <p:cNvSpPr txBox="1"/>
          <p:nvPr/>
        </p:nvSpPr>
        <p:spPr>
          <a:xfrm>
            <a:off x="7826679" y="2114873"/>
            <a:ext cx="1516734" cy="254679"/>
          </a:xfrm>
          <a:prstGeom prst="rect">
            <a:avLst/>
          </a:prstGeom>
          <a:noFill/>
        </p:spPr>
        <p:txBody>
          <a:bodyPr wrap="none" lIns="0" tIns="0" rIns="0" bIns="0" rtlCol="0" anchor="t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BIM-based Simulation Platform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D4DE18A-C05C-48F0-B04C-08637EBCB097}"/>
              </a:ext>
            </a:extLst>
          </p:cNvPr>
          <p:cNvSpPr txBox="1"/>
          <p:nvPr/>
        </p:nvSpPr>
        <p:spPr>
          <a:xfrm>
            <a:off x="7699697" y="2369552"/>
            <a:ext cx="2345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Information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4D8F9FC-B8DF-49FC-A70A-58A42EF1B35E}"/>
              </a:ext>
            </a:extLst>
          </p:cNvPr>
          <p:cNvSpPr txBox="1"/>
          <p:nvPr/>
        </p:nvSpPr>
        <p:spPr>
          <a:xfrm>
            <a:off x="7712862" y="2901779"/>
            <a:ext cx="233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Physics-based Simulation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407E0FFB-A1DA-4B89-9C20-AE2C4C5AB504}"/>
              </a:ext>
            </a:extLst>
          </p:cNvPr>
          <p:cNvCxnSpPr>
            <a:cxnSpLocks/>
            <a:stCxn id="169" idx="1"/>
            <a:endCxn id="74" idx="3"/>
          </p:cNvCxnSpPr>
          <p:nvPr/>
        </p:nvCxnSpPr>
        <p:spPr>
          <a:xfrm flipH="1" flipV="1">
            <a:off x="2529799" y="2629947"/>
            <a:ext cx="524327" cy="11584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3A59CCD-D2A0-4C05-9936-1449075BFA8A}"/>
              </a:ext>
            </a:extLst>
          </p:cNvPr>
          <p:cNvCxnSpPr>
            <a:cxnSpLocks/>
            <a:stCxn id="169" idx="1"/>
            <a:endCxn id="92" idx="3"/>
          </p:cNvCxnSpPr>
          <p:nvPr/>
        </p:nvCxnSpPr>
        <p:spPr>
          <a:xfrm flipH="1" flipV="1">
            <a:off x="2517235" y="3398294"/>
            <a:ext cx="536891" cy="3900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A40EB11-8207-4456-9B33-AE5A3492CABC}"/>
              </a:ext>
            </a:extLst>
          </p:cNvPr>
          <p:cNvCxnSpPr>
            <a:cxnSpLocks/>
            <a:stCxn id="169" idx="1"/>
            <a:endCxn id="81" idx="3"/>
          </p:cNvCxnSpPr>
          <p:nvPr/>
        </p:nvCxnSpPr>
        <p:spPr>
          <a:xfrm flipH="1">
            <a:off x="2529797" y="3788362"/>
            <a:ext cx="524329" cy="35204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080DBF9B-3FA5-4528-BDF5-AF4B4C1A83EA}"/>
              </a:ext>
            </a:extLst>
          </p:cNvPr>
          <p:cNvCxnSpPr>
            <a:cxnSpLocks/>
            <a:stCxn id="169" idx="1"/>
            <a:endCxn id="87" idx="3"/>
          </p:cNvCxnSpPr>
          <p:nvPr/>
        </p:nvCxnSpPr>
        <p:spPr>
          <a:xfrm flipH="1">
            <a:off x="2529797" y="3788362"/>
            <a:ext cx="524329" cy="11493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55B80D74-617D-4120-9705-235CECAC289D}"/>
              </a:ext>
            </a:extLst>
          </p:cNvPr>
          <p:cNvCxnSpPr>
            <a:cxnSpLocks/>
            <a:stCxn id="228" idx="0"/>
            <a:endCxn id="179" idx="2"/>
          </p:cNvCxnSpPr>
          <p:nvPr/>
        </p:nvCxnSpPr>
        <p:spPr>
          <a:xfrm flipH="1" flipV="1">
            <a:off x="8879031" y="2690482"/>
            <a:ext cx="2676" cy="20496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ounded Rectangle 3">
            <a:extLst>
              <a:ext uri="{FF2B5EF4-FFF2-40B4-BE49-F238E27FC236}">
                <a16:creationId xmlns:a16="http://schemas.microsoft.com/office/drawing/2014/main" id="{E2944EE8-240B-45FD-BD60-051F0930B388}"/>
              </a:ext>
            </a:extLst>
          </p:cNvPr>
          <p:cNvSpPr/>
          <p:nvPr/>
        </p:nvSpPr>
        <p:spPr>
          <a:xfrm>
            <a:off x="7705160" y="2895450"/>
            <a:ext cx="2353094" cy="646131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47DB3741-51C3-4B24-B458-82BCD4DFF3FD}"/>
              </a:ext>
            </a:extLst>
          </p:cNvPr>
          <p:cNvSpPr txBox="1"/>
          <p:nvPr/>
        </p:nvSpPr>
        <p:spPr>
          <a:xfrm>
            <a:off x="7706886" y="4614841"/>
            <a:ext cx="2353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AI-based CO2 Tracking and Prediction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Rounded Rectangle 3">
            <a:extLst>
              <a:ext uri="{FF2B5EF4-FFF2-40B4-BE49-F238E27FC236}">
                <a16:creationId xmlns:a16="http://schemas.microsoft.com/office/drawing/2014/main" id="{61FFD20C-7627-4C03-A4FE-729194E9F61B}"/>
              </a:ext>
            </a:extLst>
          </p:cNvPr>
          <p:cNvSpPr/>
          <p:nvPr/>
        </p:nvSpPr>
        <p:spPr>
          <a:xfrm>
            <a:off x="7699185" y="4608512"/>
            <a:ext cx="2353094" cy="646131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BDBC8B07-2F9A-4459-AACC-A80556DF0D12}"/>
              </a:ext>
            </a:extLst>
          </p:cNvPr>
          <p:cNvCxnSpPr>
            <a:cxnSpLocks/>
            <a:stCxn id="231" idx="1"/>
            <a:endCxn id="134" idx="3"/>
          </p:cNvCxnSpPr>
          <p:nvPr/>
        </p:nvCxnSpPr>
        <p:spPr>
          <a:xfrm flipH="1" flipV="1">
            <a:off x="6960963" y="3871276"/>
            <a:ext cx="745923" cy="9743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482906BB-C7C0-4815-A138-5DE8BAF3D3F4}"/>
              </a:ext>
            </a:extLst>
          </p:cNvPr>
          <p:cNvSpPr txBox="1"/>
          <p:nvPr/>
        </p:nvSpPr>
        <p:spPr>
          <a:xfrm>
            <a:off x="7707245" y="3762238"/>
            <a:ext cx="2353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testing data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01A88C74-3B20-4C49-A64E-10751C212131}"/>
              </a:ext>
            </a:extLst>
          </p:cNvPr>
          <p:cNvCxnSpPr>
            <a:cxnSpLocks/>
            <a:stCxn id="242" idx="0"/>
            <a:endCxn id="228" idx="2"/>
          </p:cNvCxnSpPr>
          <p:nvPr/>
        </p:nvCxnSpPr>
        <p:spPr>
          <a:xfrm flipH="1" flipV="1">
            <a:off x="8881707" y="3541581"/>
            <a:ext cx="2085" cy="22065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Rounded Rectangle 3">
            <a:extLst>
              <a:ext uri="{FF2B5EF4-FFF2-40B4-BE49-F238E27FC236}">
                <a16:creationId xmlns:a16="http://schemas.microsoft.com/office/drawing/2014/main" id="{D3378443-0344-4334-886E-1E75A8BBD873}"/>
              </a:ext>
            </a:extLst>
          </p:cNvPr>
          <p:cNvSpPr/>
          <p:nvPr/>
        </p:nvSpPr>
        <p:spPr>
          <a:xfrm>
            <a:off x="7699544" y="3755909"/>
            <a:ext cx="2353094" cy="646131"/>
          </a:xfrm>
          <a:prstGeom prst="roundRect">
            <a:avLst>
              <a:gd name="adj" fmla="val 9072"/>
            </a:avLst>
          </a:prstGeom>
          <a:noFill/>
          <a:ln w="19050">
            <a:solidFill>
              <a:srgbClr val="00B0F0"/>
            </a:solidFill>
          </a:ln>
        </p:spPr>
        <p:style>
          <a:lnRef idx="0">
            <a:schemeClr val="dk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SzTx/>
              <a:buFont typeface="ATT Aleck Sans" panose="020B0604020202020204" pitchFamily="34" charset="0"/>
              <a:buNone/>
              <a:tabLst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A23D3F20-A24D-41EB-BDAF-5057C7300A5E}"/>
              </a:ext>
            </a:extLst>
          </p:cNvPr>
          <p:cNvCxnSpPr>
            <a:cxnSpLocks/>
            <a:stCxn id="232" idx="0"/>
            <a:endCxn id="244" idx="2"/>
          </p:cNvCxnSpPr>
          <p:nvPr/>
        </p:nvCxnSpPr>
        <p:spPr>
          <a:xfrm flipV="1">
            <a:off x="8875732" y="4402040"/>
            <a:ext cx="359" cy="2064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0CCBD1FB-AF46-4A58-A843-B575E69DF1B4}"/>
              </a:ext>
            </a:extLst>
          </p:cNvPr>
          <p:cNvSpPr txBox="1"/>
          <p:nvPr/>
        </p:nvSpPr>
        <p:spPr>
          <a:xfrm>
            <a:off x="3017925" y="4040156"/>
            <a:ext cx="1151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Controller--Server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131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3C23308-D467-4868-9926-C34B303061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6481" b="6481"/>
          <a:stretch/>
        </p:blipFill>
        <p:spPr>
          <a:xfrm>
            <a:off x="1549400" y="444500"/>
            <a:ext cx="9455744" cy="5969000"/>
          </a:xfrm>
          <a:prstGeom prst="rect">
            <a:avLst/>
          </a:prstGeom>
        </p:spPr>
      </p:pic>
      <p:pic>
        <p:nvPicPr>
          <p:cNvPr id="14" name="Picture 13" descr="A picture containing radar chart&#10;&#10;Description automatically generated">
            <a:extLst>
              <a:ext uri="{FF2B5EF4-FFF2-40B4-BE49-F238E27FC236}">
                <a16:creationId xmlns:a16="http://schemas.microsoft.com/office/drawing/2014/main" id="{03B45155-B1E4-45A0-8704-D873906E95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6481" b="6481"/>
          <a:stretch/>
        </p:blipFill>
        <p:spPr>
          <a:xfrm>
            <a:off x="1625600" y="444500"/>
            <a:ext cx="9379544" cy="5969000"/>
          </a:xfrm>
          <a:prstGeom prst="rect">
            <a:avLst/>
          </a:prstGeom>
        </p:spPr>
      </p:pic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9915D4D0-32B2-4CBE-8C78-6816D1A7C9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6481" b="6481"/>
          <a:stretch/>
        </p:blipFill>
        <p:spPr>
          <a:xfrm>
            <a:off x="1587500" y="444500"/>
            <a:ext cx="9455744" cy="5969000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3FFAA681-6FB4-4DED-9301-0FBF70920F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6481" b="6481"/>
          <a:stretch/>
        </p:blipFill>
        <p:spPr>
          <a:xfrm>
            <a:off x="1625600" y="444500"/>
            <a:ext cx="9379544" cy="5969000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042005C6-5FDA-4348-AA44-3739014D47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6481" b="6481"/>
          <a:stretch/>
        </p:blipFill>
        <p:spPr>
          <a:xfrm>
            <a:off x="1625600" y="444500"/>
            <a:ext cx="9379544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5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FFD238-9490-4EBF-B10B-47874044CC45}"/>
              </a:ext>
            </a:extLst>
          </p:cNvPr>
          <p:cNvGrpSpPr/>
          <p:nvPr/>
        </p:nvGrpSpPr>
        <p:grpSpPr>
          <a:xfrm>
            <a:off x="4113548" y="2362200"/>
            <a:ext cx="8078452" cy="4495800"/>
            <a:chOff x="647700" y="987331"/>
            <a:chExt cx="9093200" cy="5060525"/>
          </a:xfrm>
        </p:grpSpPr>
        <p:pic>
          <p:nvPicPr>
            <p:cNvPr id="9" name="Picture 8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D9712BB6-634D-4674-9EE5-2AFAC16D3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312" b="3872"/>
            <a:stretch/>
          </p:blipFill>
          <p:spPr>
            <a:xfrm>
              <a:off x="647700" y="987331"/>
              <a:ext cx="2400299" cy="50605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5908D9-5EA2-421F-9E0D-E153DBC5F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354" t="17499" r="7027" b="24167"/>
            <a:stretch/>
          </p:blipFill>
          <p:spPr>
            <a:xfrm>
              <a:off x="3047999" y="987332"/>
              <a:ext cx="6692901" cy="488898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254009-AA9C-4FF9-85F4-23D39141E418}"/>
                </a:ext>
              </a:extLst>
            </p:cNvPr>
            <p:cNvSpPr/>
            <p:nvPr/>
          </p:nvSpPr>
          <p:spPr>
            <a:xfrm>
              <a:off x="647700" y="1828800"/>
              <a:ext cx="2489200" cy="1193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3E932657-AFD9-4D72-AA63-CADC9BE2E0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6481" b="6481"/>
          <a:stretch/>
        </p:blipFill>
        <p:spPr>
          <a:xfrm>
            <a:off x="-4032" y="0"/>
            <a:ext cx="4038600" cy="257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8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92993E6-84BA-4D24-A469-63F67F597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4" y="2386924"/>
            <a:ext cx="10905066" cy="4471076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A9DABB1-BBBC-4EC2-BCA7-AB730D33E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6481" b="6481"/>
          <a:stretch/>
        </p:blipFill>
        <p:spPr>
          <a:xfrm>
            <a:off x="0" y="0"/>
            <a:ext cx="4038600" cy="257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4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9BF5FD1-6BFD-4494-9AA9-19384E77F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443468"/>
            <a:ext cx="9817100" cy="41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5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00574792-1824-4FA2-8B3B-B15D93747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82" y="1499918"/>
            <a:ext cx="10650436" cy="38581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1209AC-CEE6-42E2-A557-B895A88E8325}"/>
              </a:ext>
            </a:extLst>
          </p:cNvPr>
          <p:cNvSpPr/>
          <p:nvPr/>
        </p:nvSpPr>
        <p:spPr>
          <a:xfrm>
            <a:off x="4705350" y="2333625"/>
            <a:ext cx="3952875" cy="31432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3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00574792-1824-4FA2-8B3B-B15D93747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17" t="25171" r="25879"/>
          <a:stretch/>
        </p:blipFill>
        <p:spPr>
          <a:xfrm>
            <a:off x="4354287" y="653141"/>
            <a:ext cx="3668484" cy="267287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DA5C0C-74C4-4AA8-BE5D-90076D99F034}"/>
              </a:ext>
            </a:extLst>
          </p:cNvPr>
          <p:cNvCxnSpPr>
            <a:cxnSpLocks/>
          </p:cNvCxnSpPr>
          <p:nvPr/>
        </p:nvCxnSpPr>
        <p:spPr>
          <a:xfrm flipH="1">
            <a:off x="2558143" y="3211286"/>
            <a:ext cx="2133600" cy="8649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2D2884-9801-4D8C-B623-BB130928F56D}"/>
              </a:ext>
            </a:extLst>
          </p:cNvPr>
          <p:cNvCxnSpPr>
            <a:cxnSpLocks/>
          </p:cNvCxnSpPr>
          <p:nvPr/>
        </p:nvCxnSpPr>
        <p:spPr>
          <a:xfrm>
            <a:off x="5486400" y="3211286"/>
            <a:ext cx="1460810" cy="105591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B775374-4FAD-487F-8AF2-D3C4B5A8C94B}"/>
              </a:ext>
            </a:extLst>
          </p:cNvPr>
          <p:cNvSpPr txBox="1"/>
          <p:nvPr/>
        </p:nvSpPr>
        <p:spPr>
          <a:xfrm>
            <a:off x="1871352" y="4267200"/>
            <a:ext cx="1373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Heating load</a:t>
            </a:r>
          </a:p>
          <a:p>
            <a:r>
              <a:rPr lang="en-US" dirty="0"/>
              <a:t>Cooling load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5AB3B4-B980-487C-B916-49BF153F6442}"/>
              </a:ext>
            </a:extLst>
          </p:cNvPr>
          <p:cNvSpPr txBox="1"/>
          <p:nvPr/>
        </p:nvSpPr>
        <p:spPr>
          <a:xfrm>
            <a:off x="6188529" y="4267200"/>
            <a:ext cx="2203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Daylighting level</a:t>
            </a:r>
          </a:p>
          <a:p>
            <a:r>
              <a:rPr lang="en-US" dirty="0"/>
              <a:t>Artificial lighting level</a:t>
            </a:r>
          </a:p>
          <a:p>
            <a:r>
              <a:rPr lang="en-US" dirty="0"/>
              <a:t>Solar Radiation 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BA4A6C-D0BC-4D57-A293-5DEF76DC3E80}"/>
              </a:ext>
            </a:extLst>
          </p:cNvPr>
          <p:cNvSpPr txBox="1"/>
          <p:nvPr/>
        </p:nvSpPr>
        <p:spPr>
          <a:xfrm>
            <a:off x="903514" y="5017454"/>
            <a:ext cx="2721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(Heating and cooling load change based on occupancy, ventilation, thermostat level etc.)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4E90E2-BA66-4B6F-B3E9-32760EFEAB82}"/>
              </a:ext>
            </a:extLst>
          </p:cNvPr>
          <p:cNvSpPr txBox="1"/>
          <p:nvPr/>
        </p:nvSpPr>
        <p:spPr>
          <a:xfrm>
            <a:off x="4044042" y="6050970"/>
            <a:ext cx="4310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Everything need to be converted to KWH</a:t>
            </a:r>
          </a:p>
        </p:txBody>
      </p:sp>
    </p:spTree>
    <p:extLst>
      <p:ext uri="{BB962C8B-B14F-4D97-AF65-F5344CB8AC3E}">
        <p14:creationId xmlns:p14="http://schemas.microsoft.com/office/powerpoint/2010/main" val="787840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BA4C36B-2C70-41BE-AB1F-C5EFE2830D4A}"/>
              </a:ext>
            </a:extLst>
          </p:cNvPr>
          <p:cNvCxnSpPr>
            <a:cxnSpLocks/>
          </p:cNvCxnSpPr>
          <p:nvPr/>
        </p:nvCxnSpPr>
        <p:spPr>
          <a:xfrm>
            <a:off x="2939142" y="1992086"/>
            <a:ext cx="0" cy="304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0ED857-2FB6-4E5C-88DA-6FA30C9EE6BA}"/>
              </a:ext>
            </a:extLst>
          </p:cNvPr>
          <p:cNvCxnSpPr>
            <a:cxnSpLocks/>
          </p:cNvCxnSpPr>
          <p:nvPr/>
        </p:nvCxnSpPr>
        <p:spPr>
          <a:xfrm>
            <a:off x="5725885" y="1992086"/>
            <a:ext cx="0" cy="30371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AE2933B-9D63-40B0-8BA1-6A739E9F6470}"/>
              </a:ext>
            </a:extLst>
          </p:cNvPr>
          <p:cNvSpPr txBox="1"/>
          <p:nvPr/>
        </p:nvSpPr>
        <p:spPr>
          <a:xfrm>
            <a:off x="620486" y="3016125"/>
            <a:ext cx="225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Geometry/non-geometry related info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0DAF3-7B2A-466B-83DF-8E487FFACB22}"/>
              </a:ext>
            </a:extLst>
          </p:cNvPr>
          <p:cNvSpPr txBox="1"/>
          <p:nvPr/>
        </p:nvSpPr>
        <p:spPr>
          <a:xfrm>
            <a:off x="2998059" y="3016125"/>
            <a:ext cx="254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Simulation in kwh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651218-FDD4-415E-B568-55C0D6AEFB24}"/>
              </a:ext>
            </a:extLst>
          </p:cNvPr>
          <p:cNvCxnSpPr>
            <a:cxnSpLocks/>
          </p:cNvCxnSpPr>
          <p:nvPr/>
        </p:nvCxnSpPr>
        <p:spPr>
          <a:xfrm>
            <a:off x="8632892" y="1992086"/>
            <a:ext cx="0" cy="30371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F17CB5-6BAF-4C6F-8F3E-CA2EBDBC6A5F}"/>
              </a:ext>
            </a:extLst>
          </p:cNvPr>
          <p:cNvSpPr txBox="1"/>
          <p:nvPr/>
        </p:nvSpPr>
        <p:spPr>
          <a:xfrm>
            <a:off x="5905066" y="3016125"/>
            <a:ext cx="239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CO2 emission in </a:t>
            </a:r>
            <a:r>
              <a:rPr lang="en-US" dirty="0" err="1"/>
              <a:t>lb</a:t>
            </a:r>
            <a:r>
              <a:rPr lang="en-US" dirty="0"/>
              <a:t>/kwh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75131D-A5B5-4FDF-8F5A-E2F6747F5DA3}"/>
              </a:ext>
            </a:extLst>
          </p:cNvPr>
          <p:cNvSpPr txBox="1"/>
          <p:nvPr/>
        </p:nvSpPr>
        <p:spPr>
          <a:xfrm>
            <a:off x="8967563" y="3016125"/>
            <a:ext cx="2603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Prediction/performance/optimization based on current operations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22364F-4C27-4CE7-A006-0272C4BCF9BC}"/>
              </a:ext>
            </a:extLst>
          </p:cNvPr>
          <p:cNvCxnSpPr>
            <a:cxnSpLocks/>
            <a:stCxn id="4" idx="2"/>
            <a:endCxn id="17" idx="2"/>
          </p:cNvCxnSpPr>
          <p:nvPr/>
        </p:nvCxnSpPr>
        <p:spPr>
          <a:xfrm rot="16200000" flipH="1">
            <a:off x="5871448" y="-458637"/>
            <a:ext cx="276999" cy="8519184"/>
          </a:xfrm>
          <a:prstGeom prst="bentConnector3">
            <a:avLst>
              <a:gd name="adj1" fmla="val 331863"/>
            </a:avLst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844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8852</TotalTime>
  <Words>1489</Words>
  <Application>Microsoft Office PowerPoint</Application>
  <PresentationFormat>Widescreen</PresentationFormat>
  <Paragraphs>315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Abadi</vt:lpstr>
      <vt:lpstr>AdvOT863180fb</vt:lpstr>
      <vt:lpstr>AdvOT863180fb+fb</vt:lpstr>
      <vt:lpstr>Arial</vt:lpstr>
      <vt:lpstr>ATT Aleck Sans</vt:lpstr>
      <vt:lpstr>Calibri</vt:lpstr>
      <vt:lpstr>Calibri Light</vt:lpstr>
      <vt:lpstr>Cambria</vt:lpstr>
      <vt:lpstr>Roboto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Aman, Jayedi (MU-Student)</dc:creator>
  <cp:lastModifiedBy>Aman, Jayedi (MU-Student)</cp:lastModifiedBy>
  <cp:revision>176</cp:revision>
  <cp:lastPrinted>2022-06-15T02:38:52Z</cp:lastPrinted>
  <dcterms:created xsi:type="dcterms:W3CDTF">2022-03-01T15:21:21Z</dcterms:created>
  <dcterms:modified xsi:type="dcterms:W3CDTF">2022-06-17T02:44:27Z</dcterms:modified>
</cp:coreProperties>
</file>